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32"/>
  </p:notesMasterIdLst>
  <p:sldIdLst>
    <p:sldId id="256" r:id="rId2"/>
    <p:sldId id="259" r:id="rId3"/>
    <p:sldId id="273" r:id="rId4"/>
    <p:sldId id="269" r:id="rId5"/>
    <p:sldId id="270" r:id="rId6"/>
    <p:sldId id="258" r:id="rId7"/>
    <p:sldId id="274" r:id="rId8"/>
    <p:sldId id="260" r:id="rId9"/>
    <p:sldId id="261" r:id="rId10"/>
    <p:sldId id="284" r:id="rId11"/>
    <p:sldId id="279" r:id="rId12"/>
    <p:sldId id="271" r:id="rId13"/>
    <p:sldId id="280" r:id="rId14"/>
    <p:sldId id="282" r:id="rId15"/>
    <p:sldId id="283" r:id="rId16"/>
    <p:sldId id="285" r:id="rId17"/>
    <p:sldId id="286" r:id="rId18"/>
    <p:sldId id="289" r:id="rId19"/>
    <p:sldId id="263" r:id="rId20"/>
    <p:sldId id="276" r:id="rId21"/>
    <p:sldId id="264" r:id="rId22"/>
    <p:sldId id="277" r:id="rId23"/>
    <p:sldId id="265" r:id="rId24"/>
    <p:sldId id="272" r:id="rId25"/>
    <p:sldId id="281" r:id="rId26"/>
    <p:sldId id="287" r:id="rId27"/>
    <p:sldId id="288" r:id="rId28"/>
    <p:sldId id="278" r:id="rId29"/>
    <p:sldId id="266" r:id="rId30"/>
    <p:sldId id="267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636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7E08B-B7A1-4FCD-B806-0D3C3BA69E14}" type="doc">
      <dgm:prSet loTypeId="urn:microsoft.com/office/officeart/2008/layout/HexagonCluster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F9685D26-7FA3-4958-8A12-75A77319AE6C}">
      <dgm:prSet phldrT="[텍스트]" custT="1"/>
      <dgm:spPr/>
      <dgm:t>
        <a:bodyPr/>
        <a:lstStyle/>
        <a:p>
          <a:pPr latinLnBrk="1"/>
          <a:r>
            <a:rPr lang="en-US" sz="3000" b="1" i="0" u="none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wallet</a:t>
          </a:r>
          <a:endParaRPr lang="ko-KR" altLang="en-US" sz="3000" b="1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gm:t>
    </dgm:pt>
    <dgm:pt modelId="{8BC4A57D-AB19-407F-94AA-9C956107D264}" type="parTrans" cxnId="{EC36460F-26EA-44B4-8B21-64EA45B6E61D}">
      <dgm:prSet/>
      <dgm:spPr/>
      <dgm:t>
        <a:bodyPr/>
        <a:lstStyle/>
        <a:p>
          <a:pPr latinLnBrk="1"/>
          <a:endParaRPr lang="ko-KR" altLang="en-US"/>
        </a:p>
      </dgm:t>
    </dgm:pt>
    <dgm:pt modelId="{5D4059A1-217D-4119-BBE6-F85BEC7BE4C9}" type="sibTrans" cxnId="{EC36460F-26EA-44B4-8B21-64EA45B6E61D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17B8B45C-D538-4E11-A5A9-A167087F064F}">
      <dgm:prSet phldrT="[텍스트]" custT="1"/>
      <dgm:spPr/>
      <dgm:t>
        <a:bodyPr/>
        <a:lstStyle/>
        <a:p>
          <a:pPr latinLnBrk="1"/>
          <a:r>
            <a:rPr lang="en-US" sz="2100" b="1" i="0" u="none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Payment</a:t>
          </a:r>
          <a:endParaRPr lang="ko-KR" altLang="en-US" sz="2100" b="1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gm:t>
    </dgm:pt>
    <dgm:pt modelId="{7FEF282C-38AE-4B69-8C79-1E6E66DC82C8}" type="parTrans" cxnId="{E1291C86-DA2F-4064-9C2B-CDEC235A322E}">
      <dgm:prSet/>
      <dgm:spPr/>
      <dgm:t>
        <a:bodyPr/>
        <a:lstStyle/>
        <a:p>
          <a:pPr latinLnBrk="1"/>
          <a:endParaRPr lang="ko-KR" altLang="en-US"/>
        </a:p>
      </dgm:t>
    </dgm:pt>
    <dgm:pt modelId="{50E8BF8C-C3E0-45D8-A18C-A3CFDD4AB0FA}" type="sibTrans" cxnId="{E1291C86-DA2F-4064-9C2B-CDEC235A322E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AAC5CA7D-254B-48A8-88BF-898C585E1F98}">
      <dgm:prSet phldrT="[텍스트]" custT="1"/>
      <dgm:spPr/>
      <dgm:t>
        <a:bodyPr/>
        <a:lstStyle/>
        <a:p>
          <a:pPr latinLnBrk="1"/>
          <a:r>
            <a:rPr lang="en-US" sz="1700" b="1" i="0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Household </a:t>
          </a:r>
        </a:p>
        <a:p>
          <a:pPr latinLnBrk="1"/>
          <a:r>
            <a:rPr lang="en-US" sz="1700" b="1" i="0" u="none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ledger</a:t>
          </a:r>
          <a:endParaRPr lang="ko-KR" altLang="en-US" sz="1700" b="1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gm:t>
    </dgm:pt>
    <dgm:pt modelId="{BCFC5C21-3B20-4918-B126-9446FACC2312}" type="parTrans" cxnId="{457A610F-9CC8-4540-8068-07B8155A1AEC}">
      <dgm:prSet/>
      <dgm:spPr/>
      <dgm:t>
        <a:bodyPr/>
        <a:lstStyle/>
        <a:p>
          <a:pPr latinLnBrk="1"/>
          <a:endParaRPr lang="ko-KR" altLang="en-US"/>
        </a:p>
      </dgm:t>
    </dgm:pt>
    <dgm:pt modelId="{04992698-07B6-4EE2-B00D-F7A2FC8B6CCF}" type="sibTrans" cxnId="{457A610F-9CC8-4540-8068-07B8155A1AEC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674F59BF-8FD8-4BFB-ABA6-39A8FE241F65}" type="pres">
      <dgm:prSet presAssocID="{0E27E08B-B7A1-4FCD-B806-0D3C3BA69E14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194CA1-5F9F-4ECF-ABD6-552EE1159C22}" type="pres">
      <dgm:prSet presAssocID="{F9685D26-7FA3-4958-8A12-75A77319AE6C}" presName="text1" presStyleCnt="0"/>
      <dgm:spPr/>
    </dgm:pt>
    <dgm:pt modelId="{28ACC7B6-C79C-45D1-AA45-CE70ACC9925C}" type="pres">
      <dgm:prSet presAssocID="{F9685D26-7FA3-4958-8A12-75A77319AE6C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F898B5-8673-43B8-9B8F-B38CB0A0557D}" type="pres">
      <dgm:prSet presAssocID="{F9685D26-7FA3-4958-8A12-75A77319AE6C}" presName="textaccent1" presStyleCnt="0"/>
      <dgm:spPr/>
    </dgm:pt>
    <dgm:pt modelId="{97396B7C-1CEF-41A2-9E35-73982FFD4776}" type="pres">
      <dgm:prSet presAssocID="{F9685D26-7FA3-4958-8A12-75A77319AE6C}" presName="accentRepeatNode" presStyleLbl="solidAlignAcc1" presStyleIdx="0" presStyleCnt="6"/>
      <dgm:spPr/>
    </dgm:pt>
    <dgm:pt modelId="{68E31342-9894-4A5B-B260-BE41C711CC34}" type="pres">
      <dgm:prSet presAssocID="{5D4059A1-217D-4119-BBE6-F85BEC7BE4C9}" presName="image1" presStyleCnt="0"/>
      <dgm:spPr/>
    </dgm:pt>
    <dgm:pt modelId="{DFA8171C-68A8-459A-BA4F-89EBFF396AFF}" type="pres">
      <dgm:prSet presAssocID="{5D4059A1-217D-4119-BBE6-F85BEC7BE4C9}" presName="imageRepeatNode" presStyleLbl="alignAcc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45C790A-D173-4E40-B03D-70CCE541E0BE}" type="pres">
      <dgm:prSet presAssocID="{5D4059A1-217D-4119-BBE6-F85BEC7BE4C9}" presName="imageaccent1" presStyleCnt="0"/>
      <dgm:spPr/>
    </dgm:pt>
    <dgm:pt modelId="{B07612A2-3315-4724-AF82-352EC7538F72}" type="pres">
      <dgm:prSet presAssocID="{5D4059A1-217D-4119-BBE6-F85BEC7BE4C9}" presName="accentRepeatNode" presStyleLbl="solidAlignAcc1" presStyleIdx="1" presStyleCnt="6"/>
      <dgm:spPr/>
    </dgm:pt>
    <dgm:pt modelId="{C582BC51-F54F-486F-8717-BE47BCD996DC}" type="pres">
      <dgm:prSet presAssocID="{17B8B45C-D538-4E11-A5A9-A167087F064F}" presName="text2" presStyleCnt="0"/>
      <dgm:spPr/>
    </dgm:pt>
    <dgm:pt modelId="{A98D28FB-9A13-4078-A629-EB9728E1CF89}" type="pres">
      <dgm:prSet presAssocID="{17B8B45C-D538-4E11-A5A9-A167087F064F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BD50DC-4BC1-45A6-B1E2-9C2FB59F6B78}" type="pres">
      <dgm:prSet presAssocID="{17B8B45C-D538-4E11-A5A9-A167087F064F}" presName="textaccent2" presStyleCnt="0"/>
      <dgm:spPr/>
    </dgm:pt>
    <dgm:pt modelId="{A4748E1B-EBD6-42CF-AC57-B9763738D2C7}" type="pres">
      <dgm:prSet presAssocID="{17B8B45C-D538-4E11-A5A9-A167087F064F}" presName="accentRepeatNode" presStyleLbl="solidAlignAcc1" presStyleIdx="2" presStyleCnt="6"/>
      <dgm:spPr/>
    </dgm:pt>
    <dgm:pt modelId="{02685541-06AE-40C9-B0D9-A71CFB7E4034}" type="pres">
      <dgm:prSet presAssocID="{50E8BF8C-C3E0-45D8-A18C-A3CFDD4AB0FA}" presName="image2" presStyleCnt="0"/>
      <dgm:spPr/>
    </dgm:pt>
    <dgm:pt modelId="{5E1F6A6D-A718-47D8-B7CD-17D524D3F3AB}" type="pres">
      <dgm:prSet presAssocID="{50E8BF8C-C3E0-45D8-A18C-A3CFDD4AB0FA}" presName="imageRepeatNode" presStyleLbl="alignAcc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7C92C91-D418-4DFE-BDC8-73423A59BC85}" type="pres">
      <dgm:prSet presAssocID="{50E8BF8C-C3E0-45D8-A18C-A3CFDD4AB0FA}" presName="imageaccent2" presStyleCnt="0"/>
      <dgm:spPr/>
    </dgm:pt>
    <dgm:pt modelId="{14FD7C3F-C0CA-41CD-9FB6-2E5FB6186FB2}" type="pres">
      <dgm:prSet presAssocID="{50E8BF8C-C3E0-45D8-A18C-A3CFDD4AB0FA}" presName="accentRepeatNode" presStyleLbl="solidAlignAcc1" presStyleIdx="3" presStyleCnt="6"/>
      <dgm:spPr/>
    </dgm:pt>
    <dgm:pt modelId="{567F73A8-F692-4E69-A08E-EF2A3AC5B4C3}" type="pres">
      <dgm:prSet presAssocID="{AAC5CA7D-254B-48A8-88BF-898C585E1F98}" presName="text3" presStyleCnt="0"/>
      <dgm:spPr/>
    </dgm:pt>
    <dgm:pt modelId="{49E04716-E3BC-4455-BE74-25FF06654739}" type="pres">
      <dgm:prSet presAssocID="{AAC5CA7D-254B-48A8-88BF-898C585E1F98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2B123C-911C-4F71-9D85-83E5949C13E0}" type="pres">
      <dgm:prSet presAssocID="{AAC5CA7D-254B-48A8-88BF-898C585E1F98}" presName="textaccent3" presStyleCnt="0"/>
      <dgm:spPr/>
    </dgm:pt>
    <dgm:pt modelId="{9958A1AE-7D06-4A62-9EB2-441B4E98C646}" type="pres">
      <dgm:prSet presAssocID="{AAC5CA7D-254B-48A8-88BF-898C585E1F98}" presName="accentRepeatNode" presStyleLbl="solidAlignAcc1" presStyleIdx="4" presStyleCnt="6"/>
      <dgm:spPr/>
    </dgm:pt>
    <dgm:pt modelId="{E9122086-3D64-4FDF-BF5C-155A2164B37F}" type="pres">
      <dgm:prSet presAssocID="{04992698-07B6-4EE2-B00D-F7A2FC8B6CCF}" presName="image3" presStyleCnt="0"/>
      <dgm:spPr/>
    </dgm:pt>
    <dgm:pt modelId="{0704FC14-FA30-4460-82F5-6E7C7D22EC2B}" type="pres">
      <dgm:prSet presAssocID="{04992698-07B6-4EE2-B00D-F7A2FC8B6CCF}" presName="imageRepeatNode" presStyleLbl="alignAcc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B43E409-D57E-4658-AB63-C4FBB75B7395}" type="pres">
      <dgm:prSet presAssocID="{04992698-07B6-4EE2-B00D-F7A2FC8B6CCF}" presName="imageaccent3" presStyleCnt="0"/>
      <dgm:spPr/>
    </dgm:pt>
    <dgm:pt modelId="{1B93F529-38BA-485F-8B55-B08E18F78DBE}" type="pres">
      <dgm:prSet presAssocID="{04992698-07B6-4EE2-B00D-F7A2FC8B6CCF}" presName="accentRepeatNode" presStyleLbl="solidAlignAcc1" presStyleIdx="5" presStyleCnt="6"/>
      <dgm:spPr/>
    </dgm:pt>
  </dgm:ptLst>
  <dgm:cxnLst>
    <dgm:cxn modelId="{523B33BA-AC31-4116-B4C1-218F393FA771}" type="presOf" srcId="{AAC5CA7D-254B-48A8-88BF-898C585E1F98}" destId="{49E04716-E3BC-4455-BE74-25FF06654739}" srcOrd="0" destOrd="0" presId="urn:microsoft.com/office/officeart/2008/layout/HexagonCluster"/>
    <dgm:cxn modelId="{EC36460F-26EA-44B4-8B21-64EA45B6E61D}" srcId="{0E27E08B-B7A1-4FCD-B806-0D3C3BA69E14}" destId="{F9685D26-7FA3-4958-8A12-75A77319AE6C}" srcOrd="0" destOrd="0" parTransId="{8BC4A57D-AB19-407F-94AA-9C956107D264}" sibTransId="{5D4059A1-217D-4119-BBE6-F85BEC7BE4C9}"/>
    <dgm:cxn modelId="{CF9F19DD-4A10-4685-A3A8-834DB4D5D9F3}" type="presOf" srcId="{50E8BF8C-C3E0-45D8-A18C-A3CFDD4AB0FA}" destId="{5E1F6A6D-A718-47D8-B7CD-17D524D3F3AB}" srcOrd="0" destOrd="0" presId="urn:microsoft.com/office/officeart/2008/layout/HexagonCluster"/>
    <dgm:cxn modelId="{DB40FA1E-0F5D-4227-9856-80DDE6BF04E5}" type="presOf" srcId="{17B8B45C-D538-4E11-A5A9-A167087F064F}" destId="{A98D28FB-9A13-4078-A629-EB9728E1CF89}" srcOrd="0" destOrd="0" presId="urn:microsoft.com/office/officeart/2008/layout/HexagonCluster"/>
    <dgm:cxn modelId="{457A610F-9CC8-4540-8068-07B8155A1AEC}" srcId="{0E27E08B-B7A1-4FCD-B806-0D3C3BA69E14}" destId="{AAC5CA7D-254B-48A8-88BF-898C585E1F98}" srcOrd="2" destOrd="0" parTransId="{BCFC5C21-3B20-4918-B126-9446FACC2312}" sibTransId="{04992698-07B6-4EE2-B00D-F7A2FC8B6CCF}"/>
    <dgm:cxn modelId="{8F1D128A-AC3E-448C-92EE-23E0D90DB3E1}" type="presOf" srcId="{04992698-07B6-4EE2-B00D-F7A2FC8B6CCF}" destId="{0704FC14-FA30-4460-82F5-6E7C7D22EC2B}" srcOrd="0" destOrd="0" presId="urn:microsoft.com/office/officeart/2008/layout/HexagonCluster"/>
    <dgm:cxn modelId="{A2F84F0A-782D-4E3A-9B4B-8D494C5F683B}" type="presOf" srcId="{0E27E08B-B7A1-4FCD-B806-0D3C3BA69E14}" destId="{674F59BF-8FD8-4BFB-ABA6-39A8FE241F65}" srcOrd="0" destOrd="0" presId="urn:microsoft.com/office/officeart/2008/layout/HexagonCluster"/>
    <dgm:cxn modelId="{23466BC3-630F-46D8-84C3-918B29BA9575}" type="presOf" srcId="{F9685D26-7FA3-4958-8A12-75A77319AE6C}" destId="{28ACC7B6-C79C-45D1-AA45-CE70ACC9925C}" srcOrd="0" destOrd="0" presId="urn:microsoft.com/office/officeart/2008/layout/HexagonCluster"/>
    <dgm:cxn modelId="{E1291C86-DA2F-4064-9C2B-CDEC235A322E}" srcId="{0E27E08B-B7A1-4FCD-B806-0D3C3BA69E14}" destId="{17B8B45C-D538-4E11-A5A9-A167087F064F}" srcOrd="1" destOrd="0" parTransId="{7FEF282C-38AE-4B69-8C79-1E6E66DC82C8}" sibTransId="{50E8BF8C-C3E0-45D8-A18C-A3CFDD4AB0FA}"/>
    <dgm:cxn modelId="{BD68071A-665C-439F-9B42-77220A44774B}" type="presOf" srcId="{5D4059A1-217D-4119-BBE6-F85BEC7BE4C9}" destId="{DFA8171C-68A8-459A-BA4F-89EBFF396AFF}" srcOrd="0" destOrd="0" presId="urn:microsoft.com/office/officeart/2008/layout/HexagonCluster"/>
    <dgm:cxn modelId="{2C660903-BAC8-4750-AA79-7FC7660E1025}" type="presParOf" srcId="{674F59BF-8FD8-4BFB-ABA6-39A8FE241F65}" destId="{6A194CA1-5F9F-4ECF-ABD6-552EE1159C22}" srcOrd="0" destOrd="0" presId="urn:microsoft.com/office/officeart/2008/layout/HexagonCluster"/>
    <dgm:cxn modelId="{69FCA132-9D3D-4CFD-BB5B-3B82F10561FE}" type="presParOf" srcId="{6A194CA1-5F9F-4ECF-ABD6-552EE1159C22}" destId="{28ACC7B6-C79C-45D1-AA45-CE70ACC9925C}" srcOrd="0" destOrd="0" presId="urn:microsoft.com/office/officeart/2008/layout/HexagonCluster"/>
    <dgm:cxn modelId="{82ACBFB1-FF3F-429C-9631-E970CAD933E6}" type="presParOf" srcId="{674F59BF-8FD8-4BFB-ABA6-39A8FE241F65}" destId="{3DF898B5-8673-43B8-9B8F-B38CB0A0557D}" srcOrd="1" destOrd="0" presId="urn:microsoft.com/office/officeart/2008/layout/HexagonCluster"/>
    <dgm:cxn modelId="{F1899078-F605-4F77-9D63-2D05C7DFBBC3}" type="presParOf" srcId="{3DF898B5-8673-43B8-9B8F-B38CB0A0557D}" destId="{97396B7C-1CEF-41A2-9E35-73982FFD4776}" srcOrd="0" destOrd="0" presId="urn:microsoft.com/office/officeart/2008/layout/HexagonCluster"/>
    <dgm:cxn modelId="{9209C86C-4E93-452D-9993-66C8E2596536}" type="presParOf" srcId="{674F59BF-8FD8-4BFB-ABA6-39A8FE241F65}" destId="{68E31342-9894-4A5B-B260-BE41C711CC34}" srcOrd="2" destOrd="0" presId="urn:microsoft.com/office/officeart/2008/layout/HexagonCluster"/>
    <dgm:cxn modelId="{98FE3ED1-8279-4DB9-A4D4-5FB2AC248ED9}" type="presParOf" srcId="{68E31342-9894-4A5B-B260-BE41C711CC34}" destId="{DFA8171C-68A8-459A-BA4F-89EBFF396AFF}" srcOrd="0" destOrd="0" presId="urn:microsoft.com/office/officeart/2008/layout/HexagonCluster"/>
    <dgm:cxn modelId="{369BA505-8BD9-444F-A58C-321CD2D507AB}" type="presParOf" srcId="{674F59BF-8FD8-4BFB-ABA6-39A8FE241F65}" destId="{545C790A-D173-4E40-B03D-70CCE541E0BE}" srcOrd="3" destOrd="0" presId="urn:microsoft.com/office/officeart/2008/layout/HexagonCluster"/>
    <dgm:cxn modelId="{B5B3F8C8-00A2-403F-B688-045BD3E4F96B}" type="presParOf" srcId="{545C790A-D173-4E40-B03D-70CCE541E0BE}" destId="{B07612A2-3315-4724-AF82-352EC7538F72}" srcOrd="0" destOrd="0" presId="urn:microsoft.com/office/officeart/2008/layout/HexagonCluster"/>
    <dgm:cxn modelId="{B3758155-5A4D-4084-8234-B9DAFD586F3C}" type="presParOf" srcId="{674F59BF-8FD8-4BFB-ABA6-39A8FE241F65}" destId="{C582BC51-F54F-486F-8717-BE47BCD996DC}" srcOrd="4" destOrd="0" presId="urn:microsoft.com/office/officeart/2008/layout/HexagonCluster"/>
    <dgm:cxn modelId="{5CB5BC01-C68E-46BA-87CF-31D980F2EAD1}" type="presParOf" srcId="{C582BC51-F54F-486F-8717-BE47BCD996DC}" destId="{A98D28FB-9A13-4078-A629-EB9728E1CF89}" srcOrd="0" destOrd="0" presId="urn:microsoft.com/office/officeart/2008/layout/HexagonCluster"/>
    <dgm:cxn modelId="{EE89F810-76CD-45DA-832B-7500A32B7A97}" type="presParOf" srcId="{674F59BF-8FD8-4BFB-ABA6-39A8FE241F65}" destId="{80BD50DC-4BC1-45A6-B1E2-9C2FB59F6B78}" srcOrd="5" destOrd="0" presId="urn:microsoft.com/office/officeart/2008/layout/HexagonCluster"/>
    <dgm:cxn modelId="{DC062C3D-F13A-42E8-8D51-EAA614E524F8}" type="presParOf" srcId="{80BD50DC-4BC1-45A6-B1E2-9C2FB59F6B78}" destId="{A4748E1B-EBD6-42CF-AC57-B9763738D2C7}" srcOrd="0" destOrd="0" presId="urn:microsoft.com/office/officeart/2008/layout/HexagonCluster"/>
    <dgm:cxn modelId="{2FB556B5-A811-4623-A152-07D4DC0AD6B5}" type="presParOf" srcId="{674F59BF-8FD8-4BFB-ABA6-39A8FE241F65}" destId="{02685541-06AE-40C9-B0D9-A71CFB7E4034}" srcOrd="6" destOrd="0" presId="urn:microsoft.com/office/officeart/2008/layout/HexagonCluster"/>
    <dgm:cxn modelId="{ACE7DF4E-C825-4AEA-8301-ACEE6A59B057}" type="presParOf" srcId="{02685541-06AE-40C9-B0D9-A71CFB7E4034}" destId="{5E1F6A6D-A718-47D8-B7CD-17D524D3F3AB}" srcOrd="0" destOrd="0" presId="urn:microsoft.com/office/officeart/2008/layout/HexagonCluster"/>
    <dgm:cxn modelId="{761A42CC-6579-4FEA-B113-CA16806833A4}" type="presParOf" srcId="{674F59BF-8FD8-4BFB-ABA6-39A8FE241F65}" destId="{77C92C91-D418-4DFE-BDC8-73423A59BC85}" srcOrd="7" destOrd="0" presId="urn:microsoft.com/office/officeart/2008/layout/HexagonCluster"/>
    <dgm:cxn modelId="{6F88A10F-21B3-4967-AAB2-1715A45280C1}" type="presParOf" srcId="{77C92C91-D418-4DFE-BDC8-73423A59BC85}" destId="{14FD7C3F-C0CA-41CD-9FB6-2E5FB6186FB2}" srcOrd="0" destOrd="0" presId="urn:microsoft.com/office/officeart/2008/layout/HexagonCluster"/>
    <dgm:cxn modelId="{D2526954-AAF7-423F-9FA7-7AF7172CA79D}" type="presParOf" srcId="{674F59BF-8FD8-4BFB-ABA6-39A8FE241F65}" destId="{567F73A8-F692-4E69-A08E-EF2A3AC5B4C3}" srcOrd="8" destOrd="0" presId="urn:microsoft.com/office/officeart/2008/layout/HexagonCluster"/>
    <dgm:cxn modelId="{B4B1C78D-A680-4082-BB2B-EAB6F5C3B341}" type="presParOf" srcId="{567F73A8-F692-4E69-A08E-EF2A3AC5B4C3}" destId="{49E04716-E3BC-4455-BE74-25FF06654739}" srcOrd="0" destOrd="0" presId="urn:microsoft.com/office/officeart/2008/layout/HexagonCluster"/>
    <dgm:cxn modelId="{F9811140-7687-49AE-950D-605B3E7BF6F4}" type="presParOf" srcId="{674F59BF-8FD8-4BFB-ABA6-39A8FE241F65}" destId="{372B123C-911C-4F71-9D85-83E5949C13E0}" srcOrd="9" destOrd="0" presId="urn:microsoft.com/office/officeart/2008/layout/HexagonCluster"/>
    <dgm:cxn modelId="{D7FDED33-8897-4BBA-A0EE-EB246E913E67}" type="presParOf" srcId="{372B123C-911C-4F71-9D85-83E5949C13E0}" destId="{9958A1AE-7D06-4A62-9EB2-441B4E98C646}" srcOrd="0" destOrd="0" presId="urn:microsoft.com/office/officeart/2008/layout/HexagonCluster"/>
    <dgm:cxn modelId="{6D3D5B8B-02E4-4138-BDDA-418B418332FB}" type="presParOf" srcId="{674F59BF-8FD8-4BFB-ABA6-39A8FE241F65}" destId="{E9122086-3D64-4FDF-BF5C-155A2164B37F}" srcOrd="10" destOrd="0" presId="urn:microsoft.com/office/officeart/2008/layout/HexagonCluster"/>
    <dgm:cxn modelId="{E33068FD-C28A-49EA-B7CD-BB17AA1D5D72}" type="presParOf" srcId="{E9122086-3D64-4FDF-BF5C-155A2164B37F}" destId="{0704FC14-FA30-4460-82F5-6E7C7D22EC2B}" srcOrd="0" destOrd="0" presId="urn:microsoft.com/office/officeart/2008/layout/HexagonCluster"/>
    <dgm:cxn modelId="{6F50DA34-5E8A-46D5-AB04-4EE363BDAE91}" type="presParOf" srcId="{674F59BF-8FD8-4BFB-ABA6-39A8FE241F65}" destId="{4B43E409-D57E-4658-AB63-C4FBB75B7395}" srcOrd="11" destOrd="0" presId="urn:microsoft.com/office/officeart/2008/layout/HexagonCluster"/>
    <dgm:cxn modelId="{6BFE2804-2460-46EF-9A90-14FC86F0A41A}" type="presParOf" srcId="{4B43E409-D57E-4658-AB63-C4FBB75B7395}" destId="{1B93F529-38BA-485F-8B55-B08E18F78DB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CC7B6-C79C-45D1-AA45-CE70ACC9925C}">
      <dsp:nvSpPr>
        <dsp:cNvPr id="0" name=""/>
        <dsp:cNvSpPr/>
      </dsp:nvSpPr>
      <dsp:spPr>
        <a:xfrm>
          <a:off x="1464259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8100" rIns="0" bIns="3810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u="none" kern="1200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wallet</a:t>
          </a:r>
          <a:endParaRPr lang="ko-KR" altLang="en-US" sz="3000" b="1" kern="1200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sp:txBody>
      <dsp:txXfrm>
        <a:off x="1730081" y="2735270"/>
        <a:ext cx="1181332" cy="1018514"/>
      </dsp:txXfrm>
    </dsp:sp>
    <dsp:sp modelId="{97396B7C-1CEF-41A2-9E35-73982FFD4776}">
      <dsp:nvSpPr>
        <dsp:cNvPr id="0" name=""/>
        <dsp:cNvSpPr/>
      </dsp:nvSpPr>
      <dsp:spPr>
        <a:xfrm>
          <a:off x="1508759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8171C-68A8-459A-BA4F-89EBFF396AFF}">
      <dsp:nvSpPr>
        <dsp:cNvPr id="0" name=""/>
        <dsp:cNvSpPr/>
      </dsp:nvSpPr>
      <dsp:spPr>
        <a:xfrm>
          <a:off x="0" y="1712821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612A2-3315-4724-AF82-352EC7538F72}">
      <dsp:nvSpPr>
        <dsp:cNvPr id="0" name=""/>
        <dsp:cNvSpPr/>
      </dsp:nvSpPr>
      <dsp:spPr>
        <a:xfrm>
          <a:off x="1166164" y="299460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D28FB-9A13-4078-A629-EB9728E1CF89}">
      <dsp:nvSpPr>
        <dsp:cNvPr id="0" name=""/>
        <dsp:cNvSpPr/>
      </dsp:nvSpPr>
      <dsp:spPr>
        <a:xfrm>
          <a:off x="2923641" y="1695262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u="none" kern="1200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Payment</a:t>
          </a:r>
          <a:endParaRPr lang="ko-KR" altLang="en-US" sz="2100" b="1" kern="1200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sp:txBody>
      <dsp:txXfrm>
        <a:off x="3189463" y="1924447"/>
        <a:ext cx="1181332" cy="1018514"/>
      </dsp:txXfrm>
    </dsp:sp>
    <dsp:sp modelId="{A4748E1B-EBD6-42CF-AC57-B9763738D2C7}">
      <dsp:nvSpPr>
        <dsp:cNvPr id="0" name=""/>
        <dsp:cNvSpPr/>
      </dsp:nvSpPr>
      <dsp:spPr>
        <a:xfrm>
          <a:off x="4094683" y="2975488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F6A6D-A718-47D8-B7CD-17D524D3F3AB}">
      <dsp:nvSpPr>
        <dsp:cNvPr id="0" name=""/>
        <dsp:cNvSpPr/>
      </dsp:nvSpPr>
      <dsp:spPr>
        <a:xfrm>
          <a:off x="4383024" y="2506085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D7C3F-C0CA-41CD-9FB6-2E5FB6186FB2}">
      <dsp:nvSpPr>
        <dsp:cNvPr id="0" name=""/>
        <dsp:cNvSpPr/>
      </dsp:nvSpPr>
      <dsp:spPr>
        <a:xfrm>
          <a:off x="4427524" y="3158099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04716-E3BC-4455-BE74-25FF06654739}">
      <dsp:nvSpPr>
        <dsp:cNvPr id="0" name=""/>
        <dsp:cNvSpPr/>
      </dsp:nvSpPr>
      <dsp:spPr>
        <a:xfrm>
          <a:off x="1464259" y="887951"/>
          <a:ext cx="1712976" cy="147688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Household </a:t>
          </a: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u="none" kern="1200" dirty="0" smtClean="0">
              <a:latin typeface="양재블럭체" panose="02020603020101020101" pitchFamily="18" charset="-127"/>
              <a:ea typeface="양재블럭체" panose="02020603020101020101" pitchFamily="18" charset="-127"/>
            </a:rPr>
            <a:t>ledger</a:t>
          </a:r>
          <a:endParaRPr lang="ko-KR" altLang="en-US" sz="1700" b="1" kern="1200" dirty="0">
            <a:latin typeface="양재블럭체" panose="02020603020101020101" pitchFamily="18" charset="-127"/>
            <a:ea typeface="양재블럭체" panose="02020603020101020101" pitchFamily="18" charset="-127"/>
          </a:endParaRPr>
        </a:p>
      </dsp:txBody>
      <dsp:txXfrm>
        <a:off x="1730081" y="1117136"/>
        <a:ext cx="1181332" cy="1018514"/>
      </dsp:txXfrm>
    </dsp:sp>
    <dsp:sp modelId="{9958A1AE-7D06-4A62-9EB2-441B4E98C646}">
      <dsp:nvSpPr>
        <dsp:cNvPr id="0" name=""/>
        <dsp:cNvSpPr/>
      </dsp:nvSpPr>
      <dsp:spPr>
        <a:xfrm>
          <a:off x="2625547" y="919947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04FC14-FA30-4460-82F5-6E7C7D22EC2B}">
      <dsp:nvSpPr>
        <dsp:cNvPr id="0" name=""/>
        <dsp:cNvSpPr/>
      </dsp:nvSpPr>
      <dsp:spPr>
        <a:xfrm>
          <a:off x="2923641" y="81030"/>
          <a:ext cx="1712976" cy="147688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3F529-38BA-485F-8B55-B08E18F78DBE}">
      <dsp:nvSpPr>
        <dsp:cNvPr id="0" name=""/>
        <dsp:cNvSpPr/>
      </dsp:nvSpPr>
      <dsp:spPr>
        <a:xfrm>
          <a:off x="2974238" y="729532"/>
          <a:ext cx="200558" cy="1728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B4282-DDEF-435F-8C8C-9C17DA0EFC93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943D-F550-4A9A-89D1-215A91ED7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D943D-F550-4A9A-89D1-215A91ED735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1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반응형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웹 을 제작 할 때 두 가지 화면을 동시에 구현 할 수 있다는 장점은 있으나 화면 들어갈 이미지 파일들의 크기에 보다 더 신경을 써야 한다는 부분이 단점 이였다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D943D-F550-4A9A-89D1-215A91ED735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1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Commit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Marge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를 통해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팀원들간 작업수행 내용을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확인할 수 있고 작업중인 파일을 비교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분석하여 보다 빠르고 쉽게 개발을 할 수 있었습니다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타 개발자의 작업중인 파일을 사용하지 않고 따로 작업할 수 있으며 개발자의 닉네임으로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브랜치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이름을 사용하여 누가 무엇을 했는지 확인 할 수 있었다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.</a:t>
            </a:r>
            <a:endParaRPr lang="ko-KR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ko-KR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D943D-F550-4A9A-89D1-215A91ED735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29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초기 설정의 빈약함과 모든 조원의 생각을 한곳에 </a:t>
            </a:r>
            <a:r>
              <a:rPr lang="ko-KR" altLang="en-US" dirty="0" err="1" smtClean="0"/>
              <a:t>모으는것이</a:t>
            </a:r>
            <a:r>
              <a:rPr lang="ko-KR" altLang="en-US" dirty="0" smtClean="0"/>
              <a:t> 생각보다 많은 시간이 걸림</a:t>
            </a:r>
            <a:endParaRPr lang="en-US" altLang="ko-KR" dirty="0" smtClean="0"/>
          </a:p>
          <a:p>
            <a:r>
              <a:rPr lang="ko-KR" altLang="en-US" dirty="0" smtClean="0"/>
              <a:t>초기에 카드 회사인지 지출 </a:t>
            </a:r>
            <a:r>
              <a:rPr lang="ko-KR" altLang="en-US" dirty="0" err="1" smtClean="0"/>
              <a:t>앱인지</a:t>
            </a:r>
            <a:r>
              <a:rPr lang="ko-KR" altLang="en-US" dirty="0" smtClean="0"/>
              <a:t> 그 범위를 정하지 못하고 프로젝트 진행이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D943D-F550-4A9A-89D1-215A91ED735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87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0" name="부제목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한쪽 모서리가 둥근 사각형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제목 개체 틀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B6A0BA5-3EF7-4395-AA96-8111E0E2608A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18" name="바닥글 개체 틀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B5D9B24-C615-4EDE-83BE-FE8C50024E3A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1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1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1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1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1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1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1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1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1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gif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192.168.0.5:9100/UI/crew.jsp" TargetMode="External"/><Relationship Id="rId4" Type="http://schemas.openxmlformats.org/officeDocument/2006/relationships/image" Target="../media/image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3.gif"/><Relationship Id="rId10" Type="http://schemas.openxmlformats.org/officeDocument/2006/relationships/image" Target="../media/image71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4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gif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jpeg"/><Relationship Id="rId21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.gif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vision_spring_git\s_vision\S_Vision\WebContent\UI\images\vi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31" y="1372126"/>
            <a:ext cx="3451225" cy="11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7147" y="255561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당신의 인생에 새로의 파트너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02452" y="5013176"/>
            <a:ext cx="5629988" cy="1007895"/>
            <a:chOff x="2902452" y="5013176"/>
            <a:chExt cx="5629988" cy="1007895"/>
          </a:xfrm>
        </p:grpSpPr>
        <p:sp>
          <p:nvSpPr>
            <p:cNvPr id="6" name="직사각형 5"/>
            <p:cNvSpPr/>
            <p:nvPr/>
          </p:nvSpPr>
          <p:spPr>
            <a:xfrm>
              <a:off x="3275856" y="5013176"/>
              <a:ext cx="5256584" cy="731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i="1" dirty="0"/>
                <a:t> </a:t>
              </a:r>
              <a:r>
                <a:rPr lang="en-US" altLang="ko-KR" sz="2200" i="1" dirty="0" smtClean="0"/>
                <a:t>        </a:t>
              </a:r>
              <a:r>
                <a:rPr lang="en-US" altLang="ko-KR" sz="2400" i="1" dirty="0" smtClean="0"/>
                <a:t>     </a:t>
              </a:r>
              <a:r>
                <a:rPr lang="en-US" altLang="ko-KR" sz="3200" b="1" i="1" dirty="0" smtClean="0"/>
                <a:t>FINAL </a:t>
              </a:r>
              <a:r>
                <a:rPr lang="en-US" altLang="ko-KR" sz="3200" i="1" dirty="0" smtClean="0"/>
                <a:t>PROJECT</a:t>
              </a:r>
            </a:p>
          </p:txBody>
        </p:sp>
        <p:pic>
          <p:nvPicPr>
            <p:cNvPr id="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2452" y="5238725"/>
              <a:ext cx="2101596" cy="78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939469" y="5658073"/>
              <a:ext cx="2287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1400" b="1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1400" b="1" dirty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1400" b="1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1400" b="1" dirty="0" smtClean="0">
                  <a:solidFill>
                    <a:schemeClr val="tx2">
                      <a:lumMod val="90000"/>
                      <a:lumOff val="1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27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15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2215671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클래스</a:t>
            </a: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설계도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7" y="1185361"/>
            <a:ext cx="8395356" cy="51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61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4.81481E-6 L 0.23038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3608" y="2809900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43608" y="2746772"/>
            <a:ext cx="7272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Development </a:t>
            </a:r>
            <a:r>
              <a:rPr lang="en-US" altLang="ko-KR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개발</a:t>
            </a:r>
            <a:endParaRPr lang="ko-KR" altLang="en-US" sz="5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7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1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77726 -0.00069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5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3752950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 err="1" smtClean="0">
                <a:latin typeface="HY헤드라인M" pitchFamily="18" charset="-127"/>
                <a:ea typeface="HY헤드라인M" pitchFamily="18" charset="-127"/>
              </a:rPr>
              <a:t>반응형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웹 사이트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1268760"/>
            <a:ext cx="2376264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화면을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모바일과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웹에서 함께 사용하기 위해 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반응형</a:t>
            </a:r>
            <a:r>
              <a:rPr lang="ko-KR" alt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으로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웹을 설계 하였습니다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부트스트랩 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이용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87" y="1850447"/>
            <a:ext cx="5499585" cy="373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C:\Users\ksm506\Desktop\카드 이미지\ppt\Bootstrap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87" y="3154462"/>
            <a:ext cx="1625984" cy="113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8306737" y="1380927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47" y="1231652"/>
            <a:ext cx="2376264" cy="463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25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1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4026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22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0.15955 -0.0027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  <p:bldP spid="14" grpId="0" animBg="1"/>
      <p:bldP spid="22" grpId="0" animBg="1"/>
      <p:bldP spid="22" grpId="1" animBg="1"/>
      <p:bldP spid="2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5" y="473090"/>
            <a:ext cx="4137267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형상관리</a:t>
            </a:r>
            <a:endParaRPr lang="en-US" altLang="ko-KR" sz="2000" dirty="0" smtClean="0">
              <a:latin typeface="HY궁서" pitchFamily="18" charset="-127"/>
              <a:ea typeface="HY궁서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270501"/>
            <a:ext cx="7560840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업무를 분담하여 작업을 할 때 팀원간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기능을 나누고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합치기 위해 사용하였습니다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- GITHUB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사용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C:\Users\kosmo05-10\Desktop\git 발표용 _ s_vis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904" y="2026911"/>
            <a:ext cx="820808" cy="388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osmo05-10\Desktop\git 발표용 _ s_vison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12" y="2453468"/>
            <a:ext cx="3192816" cy="39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형</a:t>
            </a:r>
            <a:r>
              <a:rPr lang="ko-KR" altLang="en-US"/>
              <a:t>원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21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3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30816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9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3070071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카드리스트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C:\Users\kosmo05-01\Desktop\주요기능\카드리스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6" y="1185361"/>
            <a:ext cx="3409366" cy="23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kosmo05-01\Desktop\주요기능\카드리스트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60" y="1185361"/>
            <a:ext cx="3624124" cy="23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kosmo05-01\Desktop\주요기능\카드리스트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93" y="2785393"/>
            <a:ext cx="4353718" cy="17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osmo05-01\Desktop\주요기능\카드에드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32" y="3645024"/>
            <a:ext cx="2681288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kosmo05-01\Desktop\주요기능\카드에드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185361"/>
            <a:ext cx="2287092" cy="40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희</a:t>
            </a:r>
            <a:r>
              <a:rPr lang="ko-KR" altLang="en-US" dirty="0"/>
              <a:t>상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576" y="1270501"/>
            <a:ext cx="1584176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</a:rPr>
              <a:t>카드 리스트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2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0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6" name="Picture 2" descr="C:\Users\kosmo05-01\Desktop\주요기능\카드에드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6" y="1936243"/>
            <a:ext cx="484428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osmo05-01\Desktop\주요기능\카드에드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36" y="1185361"/>
            <a:ext cx="3335900" cy="7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78158" y="1268760"/>
            <a:ext cx="17528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카드추가기능</a:t>
            </a:r>
            <a:endParaRPr lang="ko-KR" altLang="en-US" dirty="0"/>
          </a:p>
        </p:txBody>
      </p:sp>
      <p:pic>
        <p:nvPicPr>
          <p:cNvPr id="1030" name="Picture 6" descr="C:\Users\kosmo05-01\Desktop\주요기능\카드에드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9" y="1779035"/>
            <a:ext cx="3491840" cy="185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kosmo05-01\Desktop\주요기능\카에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49" y="3789040"/>
            <a:ext cx="4633808" cy="20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kosmo05-01\Desktop\주요기능\카에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00" y="3851725"/>
            <a:ext cx="3469900" cy="210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5148064" y="4437112"/>
            <a:ext cx="432048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희</a:t>
            </a:r>
            <a:r>
              <a:rPr lang="ko-KR" altLang="en-US" dirty="0"/>
              <a:t>상</a:t>
            </a:r>
          </a:p>
        </p:txBody>
      </p:sp>
    </p:spTree>
    <p:extLst>
      <p:ext uri="{BB962C8B-B14F-4D97-AF65-F5344CB8AC3E}">
        <p14:creationId xmlns:p14="http://schemas.microsoft.com/office/powerpoint/2010/main" val="7790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9" y="1340768"/>
            <a:ext cx="455359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364088" y="1341809"/>
            <a:ext cx="323148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계좌리스트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내가 추가한 계좌들의 목록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거래내역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/>
              <a:t>계좌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희망사항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40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2" y="1268760"/>
            <a:ext cx="33051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142" y="1521056"/>
            <a:ext cx="876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44" y="2128179"/>
            <a:ext cx="4303547" cy="305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5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3" y="1200069"/>
            <a:ext cx="4954905" cy="2383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5" y="3583814"/>
            <a:ext cx="4958703" cy="238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00069"/>
            <a:ext cx="3375497" cy="476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승</a:t>
            </a:r>
            <a:r>
              <a:rPr lang="ko-KR" altLang="en-US" dirty="0"/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520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주요기능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8558" y="1443793"/>
            <a:ext cx="4031474" cy="646331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스마트 렌즈 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NAVER URL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스킴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활용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017198" cy="340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14965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33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직사각형 69"/>
          <p:cNvSpPr/>
          <p:nvPr/>
        </p:nvSpPr>
        <p:spPr>
          <a:xfrm>
            <a:off x="2090916" y="473090"/>
            <a:ext cx="825867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목차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748" y="1242882"/>
            <a:ext cx="8344219" cy="5610047"/>
            <a:chOff x="52748" y="1232113"/>
            <a:chExt cx="8344219" cy="5610047"/>
          </a:xfrm>
        </p:grpSpPr>
        <p:sp>
          <p:nvSpPr>
            <p:cNvPr id="22" name="TextBox 21"/>
            <p:cNvSpPr txBox="1"/>
            <p:nvPr/>
          </p:nvSpPr>
          <p:spPr>
            <a:xfrm>
              <a:off x="1870532" y="2287713"/>
              <a:ext cx="6049256" cy="42473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Summary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{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개요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Crew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 			</a:t>
              </a: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팀원소개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Purpose			</a:t>
              </a: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개발목적</a:t>
              </a:r>
              <a:endPara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Applied </a:t>
              </a:r>
              <a:r>
                <a:rPr lang="en-US" altLang="ko-KR" sz="1500" dirty="0" smtClean="0">
                  <a:solidFill>
                    <a:srgbClr val="3FEDFF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Technology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}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적용기술</a:t>
              </a:r>
              <a:endParaRPr lang="en-US" altLang="ko-KR" sz="1500" dirty="0" smtClean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Plan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{</a:t>
              </a:r>
              <a:r>
                <a:rPr lang="en-US" altLang="ko-KR" sz="1500" dirty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	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설계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Schedule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 	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개발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일정표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ERD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 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ERD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관계도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Class </a:t>
              </a:r>
              <a:r>
                <a:rPr lang="en-US" altLang="ko-KR" sz="1500" dirty="0" smtClean="0">
                  <a:solidFill>
                    <a:srgbClr val="3FEDFF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Plan 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}      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클래</a:t>
              </a:r>
              <a:r>
                <a:rPr lang="ko-KR" altLang="en-US" sz="1500" dirty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스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 설계도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4020202020204" charset="0"/>
                  <a:cs typeface="Hack" panose="020B0604020202020204" charset="0"/>
                </a:rPr>
                <a:t>Development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4020202020204" charset="0"/>
                  <a:ea typeface="Hack" panose="020B0609030202020204" pitchFamily="49" charset="0"/>
                  <a:cs typeface="Hack" panose="020B0604020202020204" charset="0"/>
                </a:rPr>
                <a:t>{           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4020202020204" charset="0"/>
                  <a:ea typeface="Hack" panose="020B0609030202020204" pitchFamily="49" charset="0"/>
                  <a:cs typeface="Hack" panose="020B0604020202020204" charset="0"/>
                </a:rPr>
                <a:t>		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4020202020204" charset="0"/>
                  <a:ea typeface="Hack" panose="020B0609030202020204" pitchFamily="49" charset="0"/>
                  <a:cs typeface="Hack" panose="020B0604020202020204" charset="0"/>
                </a:rPr>
                <a:t>개발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4020202020204" charset="0"/>
                <a:cs typeface="Hack" panose="020B0604020202020204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rgbClr val="00B0F0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Main</a:t>
              </a: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</a:t>
              </a:r>
              <a:r>
                <a:rPr lang="en-US" altLang="ko-KR" sz="1500" dirty="0" smtClean="0">
                  <a:solidFill>
                    <a:srgbClr val="3FEDFF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Function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}</a:t>
              </a: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중요기능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Demonstration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 )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시연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Troubleshooting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 )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 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문제 해결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Postscript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 )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후기</a:t>
              </a: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Q</a:t>
              </a:r>
              <a:r>
                <a:rPr lang="en-US" altLang="ko-KR" sz="12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&amp;</a:t>
              </a:r>
              <a:r>
                <a:rPr lang="en-US" altLang="ko-KR" sz="1500" dirty="0" smtClean="0">
                  <a:solidFill>
                    <a:schemeClr val="accent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 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( )</a:t>
              </a:r>
              <a:r>
                <a:rPr lang="en-US" altLang="ko-KR" sz="1500" dirty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	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	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//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cs typeface="Hack" panose="020B0609030202020204" pitchFamily="49" charset="0"/>
                </a:rPr>
                <a:t>질의응답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  <a:p>
              <a:pPr>
                <a:lnSpc>
                  <a:spcPct val="120000"/>
                </a:lnSpc>
              </a:pP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cs typeface="Hack" panose="020B0609030202020204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6521" y="2287713"/>
              <a:ext cx="396593" cy="424731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2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3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4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5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6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7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8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9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10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11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12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13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ack" panose="020B060903020202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14</a:t>
              </a:r>
            </a:p>
            <a:p>
              <a:pPr algn="r">
                <a:lnSpc>
                  <a:spcPct val="120000"/>
                </a:lnSpc>
              </a:pPr>
              <a:endParaRPr lang="en-US" altLang="ko-KR" sz="15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endParaRPr>
            </a:p>
          </p:txBody>
        </p:sp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48" y="1232113"/>
              <a:ext cx="8344219" cy="5610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242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79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71" grpId="1" animBg="1"/>
      <p:bldP spid="71" grpId="2" animBg="1"/>
      <p:bldP spid="71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99592" y="2809900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2746772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 err="1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Demostration</a:t>
            </a:r>
            <a:r>
              <a:rPr lang="en-US" altLang="ko-KR" sz="5400" dirty="0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시연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422893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0.81649 -0.00069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16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825867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시</a:t>
            </a:r>
            <a:r>
              <a:rPr lang="ko-KR" altLang="en-US" sz="2500" dirty="0">
                <a:latin typeface="HY헤드라인M" pitchFamily="18" charset="-127"/>
                <a:ea typeface="HY헤드라인M" pitchFamily="18" charset="-127"/>
              </a:rPr>
              <a:t>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5576" y="1484784"/>
            <a:ext cx="1958162" cy="698455"/>
          </a:xfrm>
          <a:prstGeom prst="rect">
            <a:avLst/>
          </a:prstGeom>
          <a:solidFill>
            <a:schemeClr val="tx1"/>
          </a:solidFill>
          <a:ln w="50800" cmpd="thickThin"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hlinkClick r:id="rId5"/>
              </a:rPr>
              <a:t>시연 하기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79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331640" y="2517924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0" y="2454796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Troubleshooting</a:t>
            </a:r>
            <a:endParaRPr lang="ko-KR" altLang="en-US" sz="5000" dirty="0"/>
          </a:p>
        </p:txBody>
      </p:sp>
      <p:sp>
        <p:nvSpPr>
          <p:cNvPr id="9" name="직사각형 8"/>
          <p:cNvSpPr/>
          <p:nvPr/>
        </p:nvSpPr>
        <p:spPr>
          <a:xfrm>
            <a:off x="1331640" y="3378126"/>
            <a:ext cx="51835" cy="784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37756" y="3281040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4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문제해결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7306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69063 -0.00579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31" y="-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0.39878 -0.00787 " pathEditMode="relative" rAng="0" ptsTypes="AA">
                                      <p:cBhvr>
                                        <p:cTn id="25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1" y="-3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/>
      <p:bldP spid="9" grpId="0" animBg="1"/>
      <p:bldP spid="9" grpId="1" animBg="1"/>
      <p:bldP spid="9" grpId="2" animBg="1"/>
      <p:bldP spid="9" grpId="3" animBg="1"/>
      <p:bldP spid="9" grpId="4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문제해결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52985"/>
            <a:ext cx="56483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7584" y="4428486"/>
            <a:ext cx="74888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안드로이드를</a:t>
            </a:r>
            <a:r>
              <a:rPr lang="ko-KR" altLang="en-US" dirty="0" smtClean="0"/>
              <a:t> 학습 하여 </a:t>
            </a:r>
            <a:r>
              <a:rPr lang="en-US" altLang="ko-KR" dirty="0" smtClean="0"/>
              <a:t>Intent </a:t>
            </a:r>
            <a:r>
              <a:rPr lang="ko-KR" altLang="en-US" dirty="0" smtClean="0"/>
              <a:t>필터를 통해 받아온 </a:t>
            </a:r>
            <a:r>
              <a:rPr lang="en-US" altLang="ko-KR" dirty="0" smtClean="0"/>
              <a:t>URL</a:t>
            </a:r>
            <a:r>
              <a:rPr lang="ko-KR" altLang="en-US" dirty="0" err="1" smtClean="0"/>
              <a:t>스킴을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View</a:t>
            </a:r>
            <a:r>
              <a:rPr lang="ko-KR" altLang="en-US" dirty="0" smtClean="0"/>
              <a:t>를 통해 화면을 가져올 수 있었다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25402" y="1268760"/>
            <a:ext cx="749101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결제를 하기 위한 수단이 필요하였고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이용해 결제를 하기로 결정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코드를 찍을 수단을 찾던 중 스마트 렌즈를 발견 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스마트 렌즈는 </a:t>
            </a:r>
            <a:r>
              <a:rPr lang="en-US" altLang="ko-KR" dirty="0"/>
              <a:t>NAVER</a:t>
            </a:r>
            <a:r>
              <a:rPr lang="ko-KR" altLang="en-US" dirty="0"/>
              <a:t>에서는 </a:t>
            </a:r>
            <a:r>
              <a:rPr lang="en-US" altLang="ko-KR" dirty="0" smtClean="0"/>
              <a:t>URL</a:t>
            </a:r>
            <a:r>
              <a:rPr lang="ko-KR" altLang="en-US" dirty="0" err="1" smtClean="0"/>
              <a:t>스킴으로만</a:t>
            </a:r>
            <a:r>
              <a:rPr lang="ko-KR" altLang="en-US" dirty="0" smtClean="0"/>
              <a:t> 제공 하고 있었고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에서는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를 제외한 다른 </a:t>
            </a:r>
            <a:r>
              <a:rPr lang="ko-KR" altLang="en-US" dirty="0" err="1" smtClean="0"/>
              <a:t>스킴은</a:t>
            </a:r>
            <a:r>
              <a:rPr lang="ko-KR" altLang="en-US" dirty="0" smtClean="0"/>
              <a:t> 지원해 주질 않아 사용 할 수가 없었다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문제해결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5402" y="1268760"/>
            <a:ext cx="74910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생명주기</a:t>
            </a:r>
            <a:endParaRPr lang="en-US" altLang="ko-KR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59" y="2420888"/>
            <a:ext cx="504825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46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문제해결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7584" y="5074817"/>
            <a:ext cx="74888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마스터 </a:t>
            </a:r>
            <a:r>
              <a:rPr lang="ko-KR" altLang="en-US" dirty="0" err="1" smtClean="0"/>
              <a:t>브랜치에서</a:t>
            </a:r>
            <a:r>
              <a:rPr lang="ko-KR" altLang="en-US" dirty="0" smtClean="0"/>
              <a:t> 기능별 패키지와 폴더를 만들고 빈 파일을 넣고 </a:t>
            </a:r>
            <a:r>
              <a:rPr lang="ko-KR" altLang="en-US" dirty="0" err="1" smtClean="0"/>
              <a:t>채운다음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marge</a:t>
            </a:r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402" y="1268760"/>
            <a:ext cx="7491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Marge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일어나는 충돌현상</a:t>
            </a:r>
            <a:endParaRPr lang="en-US" altLang="ko-KR" dirty="0" smtClean="0"/>
          </a:p>
          <a:p>
            <a:r>
              <a:rPr lang="en-US" altLang="ko-KR" dirty="0" smtClean="0"/>
              <a:t>-base</a:t>
            </a:r>
            <a:r>
              <a:rPr lang="ko-KR" altLang="en-US" dirty="0"/>
              <a:t> </a:t>
            </a:r>
            <a:r>
              <a:rPr lang="ko-KR" altLang="en-US" dirty="0" err="1" smtClean="0"/>
              <a:t>브랜치에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compare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브랜치를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Marge</a:t>
            </a:r>
            <a:r>
              <a:rPr lang="ko-KR" altLang="en-US" dirty="0" smtClean="0"/>
              <a:t>할 경우 </a:t>
            </a:r>
            <a:r>
              <a:rPr lang="en-US" altLang="ko-KR" dirty="0" smtClean="0"/>
              <a:t>base</a:t>
            </a:r>
            <a:r>
              <a:rPr lang="ko-KR" altLang="en-US" dirty="0" smtClean="0"/>
              <a:t>에 있는 파일이 </a:t>
            </a:r>
            <a:r>
              <a:rPr lang="en-US" altLang="ko-KR" dirty="0" smtClean="0"/>
              <a:t>compare</a:t>
            </a:r>
            <a:r>
              <a:rPr lang="ko-KR" altLang="en-US" dirty="0" smtClean="0"/>
              <a:t>에 없는 경우 웹에서는 해결할 수 없는 </a:t>
            </a:r>
            <a:r>
              <a:rPr lang="ko-KR" altLang="en-US" dirty="0" err="1" smtClean="0"/>
              <a:t>애러가</a:t>
            </a:r>
            <a:r>
              <a:rPr lang="ko-KR" altLang="en-US" dirty="0" smtClean="0"/>
              <a:t> 발생함</a:t>
            </a:r>
            <a:r>
              <a:rPr lang="en-US" altLang="ko-KR" dirty="0" smtClean="0"/>
              <a:t>.</a:t>
            </a:r>
          </a:p>
        </p:txBody>
      </p:sp>
      <p:pic>
        <p:nvPicPr>
          <p:cNvPr id="1026" name="Picture 2" descr="C:\Users\kosmo05-10\Desktop\git 트러블슈팅 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2" y="2458571"/>
            <a:ext cx="7326313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 rot="10800000">
            <a:off x="5940152" y="3036104"/>
            <a:ext cx="216024" cy="9689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53823" y="3984588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웹에서는 해결할 수 없다는 메시지가 나옴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형원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32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문제해결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5402" y="1268760"/>
            <a:ext cx="74910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 안에서 다른 화면을 나오게 하려고 </a:t>
            </a:r>
            <a:r>
              <a:rPr lang="en-US" altLang="ko-KR" dirty="0" smtClean="0"/>
              <a:t>iframe</a:t>
            </a:r>
            <a:r>
              <a:rPr lang="ko-KR" altLang="en-US" dirty="0" smtClean="0"/>
              <a:t>을 썼었는데 그 </a:t>
            </a:r>
            <a:r>
              <a:rPr lang="en-US" altLang="ko-KR" dirty="0" smtClean="0"/>
              <a:t>iframe</a:t>
            </a:r>
            <a:r>
              <a:rPr lang="ko-KR" altLang="en-US" dirty="0" smtClean="0"/>
              <a:t>안에서 액션을 하면 그 안에서의 모든 액션은 </a:t>
            </a:r>
            <a:r>
              <a:rPr lang="en-US" altLang="ko-KR" dirty="0" smtClean="0"/>
              <a:t>iframe</a:t>
            </a:r>
            <a:r>
              <a:rPr lang="ko-KR" altLang="en-US" dirty="0" smtClean="0"/>
              <a:t>안에서만 나오고 결국에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다른 기능들을 하려고 </a:t>
            </a:r>
            <a:r>
              <a:rPr lang="ko-KR" altLang="en-US" dirty="0" err="1" smtClean="0"/>
              <a:t>할때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방해받는</a:t>
            </a:r>
            <a:r>
              <a:rPr lang="ko-KR" altLang="en-US" dirty="0" smtClean="0"/>
              <a:t> 부분이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</a:t>
            </a:r>
            <a:r>
              <a:rPr lang="en-US" altLang="ko-KR" dirty="0" smtClean="0"/>
              <a:t>iframe</a:t>
            </a:r>
            <a:r>
              <a:rPr lang="ko-KR" altLang="en-US" dirty="0" smtClean="0"/>
              <a:t>을 빼고 화면에 직접 화면을 만들었다</a:t>
            </a:r>
            <a:r>
              <a:rPr lang="en-US" altLang="ko-KR" dirty="0" smtClean="0"/>
              <a:t>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7" y="3933056"/>
            <a:ext cx="3071424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718800" y="3861047"/>
            <a:ext cx="432048" cy="382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2598968"/>
            <a:ext cx="4356133" cy="252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5140" y="4363004"/>
            <a:ext cx="36857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나중에 귀찮은 문제발생 가능성</a:t>
            </a:r>
            <a:r>
              <a:rPr lang="en-US" altLang="ko-KR" dirty="0" smtClean="0"/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7997" y="5190845"/>
            <a:ext cx="648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안</a:t>
            </a:r>
            <a:r>
              <a:rPr lang="ko-KR" altLang="en-US" dirty="0"/>
              <a:t>전</a:t>
            </a:r>
            <a:endParaRPr lang="en-US" altLang="ko-KR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3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문제해결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228489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39742"/>
            <a:ext cx="2158580" cy="20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02" y="1339742"/>
            <a:ext cx="2087329" cy="20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02" y="3861048"/>
            <a:ext cx="20882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3" y="3861049"/>
            <a:ext cx="215858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8" y="3861048"/>
            <a:ext cx="224570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오른쪽 화살표 22"/>
          <p:cNvSpPr/>
          <p:nvPr/>
        </p:nvSpPr>
        <p:spPr>
          <a:xfrm>
            <a:off x="2881237" y="2132856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5776777" y="2168860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7191515" y="3420760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5796877" y="4581128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2881237" y="4506867"/>
            <a:ext cx="451406" cy="432048"/>
          </a:xfrm>
          <a:prstGeom prst="rightArrow">
            <a:avLst/>
          </a:prstGeom>
          <a:solidFill>
            <a:srgbClr val="00B0F0"/>
          </a:solidFill>
          <a:ln>
            <a:solidFill>
              <a:srgbClr val="3FEDFF"/>
            </a:solidFill>
          </a:ln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accent5">
                <a:lumMod val="60000"/>
                <a:lumOff val="4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895" y="1598434"/>
            <a:ext cx="21431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도움말 1">
            <a:hlinkClick r:id="" action="ppaction://noaction" highlightClick="1"/>
          </p:cNvPr>
          <p:cNvSpPr/>
          <p:nvPr/>
        </p:nvSpPr>
        <p:spPr>
          <a:xfrm>
            <a:off x="2911503" y="2384884"/>
            <a:ext cx="3121243" cy="2232248"/>
          </a:xfrm>
          <a:prstGeom prst="actionButtonHelp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 extrusionH="76200" contourW="12700">
            <a:bevelT w="165100" prst="coolSlant"/>
            <a:bevelB w="165100" prst="coolSlant"/>
            <a:extrusionClr>
              <a:schemeClr val="accent2">
                <a:lumMod val="60000"/>
                <a:lumOff val="40000"/>
              </a:schemeClr>
            </a:extrusionClr>
            <a:contourClr>
              <a:srgbClr val="FF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3219" y="60009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승</a:t>
            </a:r>
            <a:r>
              <a:rPr lang="ko-KR" altLang="en-US" dirty="0"/>
              <a:t>만</a:t>
            </a:r>
          </a:p>
        </p:txBody>
      </p:sp>
    </p:spTree>
    <p:extLst>
      <p:ext uri="{BB962C8B-B14F-4D97-AF65-F5344CB8AC3E}">
        <p14:creationId xmlns:p14="http://schemas.microsoft.com/office/powerpoint/2010/main" val="11584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2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115616" y="2809900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616" y="2746772"/>
            <a:ext cx="684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Postscript </a:t>
            </a:r>
            <a:r>
              <a:rPr lang="en-US" altLang="ko-KR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후기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0705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0.72205 -0.00069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9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14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090916" y="473090"/>
            <a:ext cx="825867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후기</a:t>
            </a:r>
            <a:endParaRPr lang="en-US" altLang="ko-KR" sz="25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79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6" grpId="1" animBg="1"/>
      <p:bldP spid="16" grpId="2" animBg="1"/>
      <p:bldP spid="16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8400" y="2809900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7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878400" y="2746772"/>
            <a:ext cx="557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Summary </a:t>
            </a:r>
            <a:r>
              <a:rPr lang="en-US" altLang="ko-KR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개요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2691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185 L 0.59601 -0.003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-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>
            <a:off x="2090916" y="473090"/>
            <a:ext cx="720069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</a:rPr>
              <a:t>Q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</a:rPr>
              <a:t>A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228183" y="5967561"/>
            <a:ext cx="2520281" cy="518091"/>
            <a:chOff x="5868144" y="5967561"/>
            <a:chExt cx="2520281" cy="518091"/>
          </a:xfrm>
        </p:grpSpPr>
        <p:pic>
          <p:nvPicPr>
            <p:cNvPr id="9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7092281" y="61855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027" name="Picture 3" descr="C:\Users\ksm506\Desktop\카드 이미지\ppt\다운로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2" y="1268760"/>
            <a:ext cx="8162304" cy="455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5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07188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6" grpId="2" animBg="1"/>
      <p:bldP spid="6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37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2090916" y="473090"/>
            <a:ext cx="1467068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팀원소개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0723" y="1202181"/>
            <a:ext cx="1620000" cy="4680000"/>
            <a:chOff x="439601" y="1202181"/>
            <a:chExt cx="1620001" cy="4706398"/>
          </a:xfrm>
        </p:grpSpPr>
        <p:pic>
          <p:nvPicPr>
            <p:cNvPr id="2053" name="Picture 5" descr="C:\vision_spring_git\s_vision\S_Vision\WebContent\UI\images\희상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03" y="1365351"/>
              <a:ext cx="1350001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39601" y="3298924"/>
              <a:ext cx="1620000" cy="6489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PE.</a:t>
              </a:r>
              <a:r>
                <a:rPr lang="ko-KR" altLang="en-US" dirty="0" smtClean="0"/>
                <a:t>황희상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39601" y="1202181"/>
              <a:ext cx="1620000" cy="4706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39602" y="3974356"/>
              <a:ext cx="162000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Front-end : </a:t>
              </a:r>
              <a:endParaRPr lang="en-US" altLang="ko-KR" sz="1200" b="1" dirty="0" smtClean="0"/>
            </a:p>
            <a:p>
              <a:r>
                <a:rPr lang="ko-KR" altLang="en-US" sz="1200" b="1" dirty="0" smtClean="0"/>
                <a:t>클래스설계</a:t>
              </a:r>
              <a:r>
                <a:rPr lang="en-US" altLang="ko-KR" sz="1200" b="1" dirty="0" smtClean="0"/>
                <a:t>, UI</a:t>
              </a:r>
              <a:r>
                <a:rPr lang="ko-KR" altLang="en-US" sz="1200" b="1" dirty="0" smtClean="0"/>
                <a:t>연동</a:t>
              </a:r>
            </a:p>
            <a:p>
              <a:r>
                <a:rPr lang="ko-KR" altLang="en-US" sz="1200" b="1" dirty="0"/>
                <a:t/>
              </a:r>
              <a:br>
                <a:rPr lang="ko-KR" altLang="en-US" sz="1200" b="1" dirty="0"/>
              </a:br>
              <a:r>
                <a:rPr lang="en-US" altLang="ko-KR" sz="1200" b="1" dirty="0"/>
                <a:t>"</a:t>
              </a:r>
              <a:r>
                <a:rPr lang="ko-KR" altLang="en-US" sz="1200" b="1" dirty="0"/>
                <a:t>자바를 잡아먹어 버릴 </a:t>
              </a:r>
              <a:r>
                <a:rPr lang="ko-KR" altLang="en-US" sz="1200" b="1" dirty="0" smtClean="0"/>
                <a:t>개발자가 되자</a:t>
              </a:r>
              <a:r>
                <a:rPr lang="en-US" altLang="ko-KR" sz="1200" b="1" dirty="0"/>
                <a:t>!"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</a:rPr>
                <a:t/>
              </a:r>
              <a:br>
                <a:rPr lang="ko-KR" altLang="en-US" sz="1200" b="1" dirty="0">
                  <a:solidFill>
                    <a:srgbClr val="0070C0"/>
                  </a:solidFill>
                </a:rPr>
              </a:br>
              <a:r>
                <a:rPr lang="en-US" altLang="ko-KR" sz="1200" b="1" dirty="0">
                  <a:solidFill>
                    <a:srgbClr val="0070C0"/>
                  </a:solidFill>
                </a:rPr>
                <a:t>MC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황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93735" y="1205630"/>
            <a:ext cx="1629492" cy="4682516"/>
            <a:chOff x="2102613" y="1196752"/>
            <a:chExt cx="1631569" cy="4708928"/>
          </a:xfrm>
        </p:grpSpPr>
        <p:pic>
          <p:nvPicPr>
            <p:cNvPr id="2051" name="Picture 3" descr="C:\vision_spring_git\s_vision\S_Vision\WebContent\UI\images\형원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169" y="1359818"/>
              <a:ext cx="1350002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2102613" y="1196752"/>
              <a:ext cx="1620000" cy="4706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14182" y="3290914"/>
              <a:ext cx="1620000" cy="6489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PE.</a:t>
              </a:r>
              <a:r>
                <a:rPr lang="ko-KR" altLang="en-US" dirty="0" smtClean="0"/>
                <a:t>최형원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123289" y="3966688"/>
              <a:ext cx="160138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Back-end : </a:t>
              </a:r>
              <a:endParaRPr lang="en-US" altLang="ko-KR" sz="1200" b="1" dirty="0" smtClean="0"/>
            </a:p>
            <a:p>
              <a:r>
                <a:rPr lang="ko-KR" altLang="en-US" sz="1200" b="1" dirty="0" smtClean="0"/>
                <a:t>형상관리</a:t>
              </a:r>
              <a:r>
                <a:rPr lang="en-US" altLang="ko-KR" sz="1200" b="1" dirty="0" smtClean="0"/>
                <a:t>, </a:t>
              </a:r>
              <a:r>
                <a:rPr lang="ko-KR" altLang="en-US" sz="1200" b="1" dirty="0" smtClean="0"/>
                <a:t>결제시스템구축</a:t>
              </a:r>
              <a:endParaRPr lang="en-US" altLang="ko-KR" sz="1200" b="1" dirty="0"/>
            </a:p>
            <a:p>
              <a:r>
                <a:rPr lang="ko-KR" altLang="en-US" sz="1200" b="1" dirty="0"/>
                <a:t/>
              </a:r>
              <a:br>
                <a:rPr lang="ko-KR" altLang="en-US" sz="1200" b="1" dirty="0"/>
              </a:br>
              <a:r>
                <a:rPr lang="en-US" altLang="ko-KR" sz="1200" b="1" dirty="0"/>
                <a:t>"</a:t>
              </a:r>
              <a:r>
                <a:rPr lang="ko-KR" altLang="en-US" sz="1200" b="1" dirty="0" err="1" smtClean="0"/>
                <a:t>트랜디한</a:t>
              </a:r>
              <a:r>
                <a:rPr lang="ko-KR" altLang="en-US" sz="1200" b="1" dirty="0" smtClean="0"/>
                <a:t> </a:t>
              </a:r>
              <a:r>
                <a:rPr lang="ko-KR" altLang="en-US" sz="1200" b="1" dirty="0"/>
                <a:t>코딩으로 뒤처지지 않은 소프트웨어 개발자가 되자</a:t>
              </a:r>
              <a:r>
                <a:rPr lang="en-US" altLang="ko-KR" sz="1200" b="1" dirty="0"/>
                <a:t>."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</a:rPr>
                <a:t/>
              </a:r>
              <a:br>
                <a:rPr lang="ko-KR" altLang="en-US" sz="1200" b="1" dirty="0">
                  <a:solidFill>
                    <a:srgbClr val="0070C0"/>
                  </a:solidFill>
                </a:rPr>
              </a:br>
              <a:r>
                <a:rPr lang="ko-KR" altLang="en-US" sz="1200" b="1" dirty="0">
                  <a:solidFill>
                    <a:srgbClr val="0070C0"/>
                  </a:solidFill>
                </a:rPr>
                <a:t>형상관리의 마술사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59445" y="1205630"/>
            <a:ext cx="1626446" cy="4680000"/>
            <a:chOff x="3768322" y="1196752"/>
            <a:chExt cx="1628519" cy="4680000"/>
          </a:xfrm>
        </p:grpSpPr>
        <p:pic>
          <p:nvPicPr>
            <p:cNvPr id="2052" name="Picture 4" descr="C:\vision_spring_git\s_vision\S_Vision\WebContent\UI\images\현석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9545" y="1359818"/>
              <a:ext cx="135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3768322" y="1196752"/>
              <a:ext cx="1620000" cy="46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76841" y="3277323"/>
              <a:ext cx="1620000" cy="6489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PE.</a:t>
              </a:r>
              <a:r>
                <a:rPr lang="ko-KR" altLang="en-US" dirty="0" smtClean="0"/>
                <a:t>김현석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70387" y="3954331"/>
              <a:ext cx="161793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Back-end </a:t>
              </a:r>
              <a:r>
                <a:rPr lang="en-US" altLang="ko-KR" sz="1200" b="1" dirty="0" smtClean="0"/>
                <a:t>: </a:t>
              </a:r>
            </a:p>
            <a:p>
              <a:r>
                <a:rPr lang="ko-KR" altLang="en-US" sz="1200" b="1" dirty="0" smtClean="0"/>
                <a:t>클래스설계</a:t>
              </a:r>
              <a:r>
                <a:rPr lang="en-US" altLang="ko-KR" sz="1200" b="1" dirty="0"/>
                <a:t>, DB</a:t>
              </a:r>
              <a:r>
                <a:rPr lang="ko-KR" altLang="en-US" sz="1200" b="1" dirty="0" smtClean="0"/>
                <a:t>연동</a:t>
              </a:r>
              <a:endParaRPr lang="ko-KR" altLang="en-US" sz="1200" b="1" dirty="0"/>
            </a:p>
            <a:p>
              <a:r>
                <a:rPr lang="ko-KR" altLang="en-US" sz="1200" b="1" dirty="0"/>
                <a:t/>
              </a:r>
              <a:br>
                <a:rPr lang="ko-KR" altLang="en-US" sz="1200" b="1" dirty="0"/>
              </a:br>
              <a:r>
                <a:rPr lang="en-US" altLang="ko-KR" sz="1200" b="1" dirty="0"/>
                <a:t>"</a:t>
              </a:r>
              <a:r>
                <a:rPr lang="ko-KR" altLang="en-US" sz="1200" b="1" dirty="0"/>
                <a:t>개발자에 대한 나의 열정을 표현하기에는 한 줄은 너무 부족하다</a:t>
              </a:r>
              <a:r>
                <a:rPr lang="en-US" altLang="ko-KR" sz="1200" b="1" dirty="0"/>
                <a:t>."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</a:rPr>
                <a:t/>
              </a:r>
              <a:br>
                <a:rPr lang="ko-KR" altLang="en-US" sz="1200" b="1" dirty="0">
                  <a:solidFill>
                    <a:srgbClr val="0070C0"/>
                  </a:solidFill>
                </a:rPr>
              </a:br>
              <a:r>
                <a:rPr lang="ko-KR" altLang="en-US" sz="1200" b="1" dirty="0">
                  <a:solidFill>
                    <a:srgbClr val="0070C0"/>
                  </a:solidFill>
                </a:rPr>
                <a:t>슈퍼개발자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18340" y="1196752"/>
            <a:ext cx="1620000" cy="4680000"/>
            <a:chOff x="5436096" y="1196752"/>
            <a:chExt cx="1622276" cy="4706398"/>
          </a:xfrm>
        </p:grpSpPr>
        <p:pic>
          <p:nvPicPr>
            <p:cNvPr id="2054" name="Picture 6" descr="C:\vision_spring_git\s_vision\S_Vision\WebContent\UI\images\승만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587" y="1360018"/>
              <a:ext cx="1350001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5438372" y="1196752"/>
              <a:ext cx="1620000" cy="4706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436096" y="3299842"/>
              <a:ext cx="1620000" cy="6489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PL.</a:t>
              </a:r>
              <a:r>
                <a:rPr lang="ko-KR" altLang="en-US" dirty="0" smtClean="0"/>
                <a:t>주승만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438371" y="3971305"/>
              <a:ext cx="1617725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Back-end : </a:t>
              </a:r>
              <a:endParaRPr lang="en-US" altLang="ko-KR" sz="1200" b="1" dirty="0" smtClean="0"/>
            </a:p>
            <a:p>
              <a:r>
                <a:rPr lang="en-US" altLang="ko-KR" sz="1200" b="1" dirty="0" smtClean="0"/>
                <a:t>DB</a:t>
              </a:r>
              <a:r>
                <a:rPr lang="ko-KR" altLang="en-US" sz="1200" b="1" dirty="0"/>
                <a:t>설계</a:t>
              </a:r>
              <a:r>
                <a:rPr lang="en-US" altLang="ko-KR" sz="1200" b="1" dirty="0"/>
                <a:t>, </a:t>
              </a:r>
              <a:r>
                <a:rPr lang="ko-KR" altLang="en-US" sz="1200" b="1" dirty="0" smtClean="0"/>
                <a:t>프로시저개발</a:t>
              </a:r>
              <a:endParaRPr lang="ko-KR" altLang="en-US" sz="1200" b="1" dirty="0"/>
            </a:p>
            <a:p>
              <a:r>
                <a:rPr lang="ko-KR" altLang="en-US" sz="1200" b="1" dirty="0"/>
                <a:t/>
              </a:r>
              <a:br>
                <a:rPr lang="ko-KR" altLang="en-US" sz="1200" b="1" dirty="0"/>
              </a:br>
              <a:r>
                <a:rPr lang="en-US" altLang="ko-KR" sz="1200" b="1" dirty="0"/>
                <a:t>"</a:t>
              </a:r>
              <a:r>
                <a:rPr lang="ko-KR" altLang="en-US" sz="1200" b="1" dirty="0"/>
                <a:t>내게 </a:t>
              </a:r>
              <a:r>
                <a:rPr lang="ko-KR" altLang="en-US" sz="1200" b="1" dirty="0" smtClean="0"/>
                <a:t>필요한 건 </a:t>
              </a:r>
              <a:r>
                <a:rPr lang="ko-KR" altLang="en-US" sz="1200" b="1" dirty="0"/>
                <a:t>시간과 </a:t>
              </a:r>
              <a:r>
                <a:rPr lang="ko-KR" altLang="en-US" sz="1200" b="1" dirty="0" err="1"/>
                <a:t>구글</a:t>
              </a:r>
              <a:r>
                <a:rPr lang="ko-KR" altLang="en-US" sz="1200" b="1" dirty="0"/>
                <a:t> 뿐이다</a:t>
              </a:r>
              <a:r>
                <a:rPr lang="en-US" altLang="ko-KR" sz="1200" b="1" dirty="0"/>
                <a:t>."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</a:rPr>
                <a:t/>
              </a:r>
              <a:br>
                <a:rPr lang="ko-KR" altLang="en-US" sz="1200" b="1" dirty="0">
                  <a:solidFill>
                    <a:srgbClr val="0070C0"/>
                  </a:solidFill>
                </a:rPr>
              </a:br>
              <a:r>
                <a:rPr lang="ko-KR" altLang="en-US" sz="1200" b="1" dirty="0">
                  <a:solidFill>
                    <a:srgbClr val="0070C0"/>
                  </a:solidFill>
                </a:rPr>
                <a:t>프로시저 마스터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082780" y="1196752"/>
            <a:ext cx="1620001" cy="4680000"/>
            <a:chOff x="7109414" y="1196752"/>
            <a:chExt cx="1620001" cy="4706398"/>
          </a:xfrm>
        </p:grpSpPr>
        <p:pic>
          <p:nvPicPr>
            <p:cNvPr id="2050" name="Picture 2" descr="C:\vision_spring_git\s_vision\S_Vision\WebContent\UI\images\성빈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893" y="1350293"/>
              <a:ext cx="1349505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7109414" y="1196752"/>
              <a:ext cx="1620000" cy="47063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109414" y="3299842"/>
              <a:ext cx="1620000" cy="64899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PM.</a:t>
              </a:r>
              <a:r>
                <a:rPr lang="ko-KR" altLang="en-US" dirty="0" smtClean="0"/>
                <a:t>최성빈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09415" y="3971727"/>
              <a:ext cx="162000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/>
                <a:t>Front-end : </a:t>
              </a:r>
            </a:p>
            <a:p>
              <a:r>
                <a:rPr lang="en-US" altLang="ko-KR" sz="1200" b="1" dirty="0" smtClean="0"/>
                <a:t>UI</a:t>
              </a:r>
              <a:r>
                <a:rPr lang="ko-KR" altLang="en-US" sz="1200" b="1" dirty="0" smtClean="0"/>
                <a:t>설계</a:t>
              </a:r>
              <a:r>
                <a:rPr lang="en-US" altLang="ko-KR" sz="1200" b="1" dirty="0" smtClean="0"/>
                <a:t>, API</a:t>
              </a:r>
              <a:r>
                <a:rPr lang="ko-KR" altLang="en-US" sz="1200" b="1" dirty="0" smtClean="0"/>
                <a:t>연동</a:t>
              </a:r>
              <a:r>
                <a:rPr lang="en-US" altLang="ko-KR" sz="1200" b="1" dirty="0" smtClean="0"/>
                <a:t>,</a:t>
              </a:r>
            </a:p>
            <a:p>
              <a:r>
                <a:rPr lang="en-US" altLang="ko-KR" sz="1200" b="1" dirty="0" smtClean="0"/>
                <a:t>Android</a:t>
              </a:r>
              <a:r>
                <a:rPr lang="ko-KR" altLang="en-US" sz="1200" b="1" dirty="0" smtClean="0"/>
                <a:t>연동</a:t>
              </a:r>
              <a:endParaRPr lang="en-US" altLang="ko-KR" sz="1200" b="1" dirty="0" smtClean="0"/>
            </a:p>
            <a:p>
              <a:r>
                <a:rPr lang="ko-KR" altLang="en-US" sz="1200" b="1" dirty="0"/>
                <a:t/>
              </a:r>
              <a:br>
                <a:rPr lang="ko-KR" altLang="en-US" sz="1200" b="1" dirty="0"/>
              </a:br>
              <a:r>
                <a:rPr lang="en-US" altLang="ko-KR" sz="1200" b="1" dirty="0"/>
                <a:t>"</a:t>
              </a:r>
              <a:r>
                <a:rPr lang="ko-KR" altLang="en-US" sz="1200" b="1" dirty="0"/>
                <a:t>우직하고 </a:t>
              </a:r>
              <a:r>
                <a:rPr lang="ko-KR" altLang="en-US" sz="1200" b="1" dirty="0" smtClean="0"/>
                <a:t>끈기 있고 </a:t>
              </a:r>
              <a:r>
                <a:rPr lang="ko-KR" altLang="en-US" sz="1200" b="1" dirty="0"/>
                <a:t>책임감 넘치게 한번 물면 놓지 말자</a:t>
              </a:r>
              <a:r>
                <a:rPr lang="en-US" altLang="ko-KR" sz="1200" b="1" dirty="0"/>
                <a:t>!"</a:t>
              </a:r>
            </a:p>
            <a:p>
              <a:r>
                <a:rPr lang="ko-KR" altLang="en-US" sz="1200" b="1" dirty="0">
                  <a:solidFill>
                    <a:srgbClr val="0070C0"/>
                  </a:solidFill>
                </a:rPr>
                <a:t/>
              </a:r>
              <a:br>
                <a:rPr lang="ko-KR" altLang="en-US" sz="1200" b="1" dirty="0">
                  <a:solidFill>
                    <a:srgbClr val="0070C0"/>
                  </a:solidFill>
                </a:rPr>
              </a:br>
              <a:r>
                <a:rPr lang="ko-KR" altLang="en-US" sz="1200" b="1" dirty="0">
                  <a:solidFill>
                    <a:srgbClr val="0070C0"/>
                  </a:solidFill>
                </a:rPr>
                <a:t>아저씨</a:t>
              </a:r>
            </a:p>
          </p:txBody>
        </p:sp>
      </p:grpSp>
      <p:pic>
        <p:nvPicPr>
          <p:cNvPr id="42" name="Picture 3" descr="C:\Users\ksm506\Desktop\카드 이미지\비전있는 녀석들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32" y="284350"/>
            <a:ext cx="4329546" cy="61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069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  <p:bldP spid="10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111711" y="2794359"/>
            <a:ext cx="4564745" cy="3010905"/>
            <a:chOff x="4912990" y="3388921"/>
            <a:chExt cx="3772516" cy="2488351"/>
          </a:xfrm>
        </p:grpSpPr>
        <p:pic>
          <p:nvPicPr>
            <p:cNvPr id="18" name="Picture 5" descr="C:\Users\ksm506\Desktop\카드 이미지\ppt\추가-기본화면_키비주얼_배경X-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990" y="3388921"/>
              <a:ext cx="3772516" cy="2488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062" y="3560316"/>
              <a:ext cx="1872208" cy="1895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574470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개발 목적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043993492"/>
              </p:ext>
            </p:extLst>
          </p:nvPr>
        </p:nvGraphicFramePr>
        <p:xfrm>
          <a:off x="611560" y="15567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36096" y="1628800"/>
            <a:ext cx="2440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가벼워진 지갑 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스마트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한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가계부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간편한 결제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모두 </a:t>
            </a:r>
            <a:r>
              <a:rPr lang="ko-KR" altLang="en-US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스마트폰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하나로</a:t>
            </a:r>
            <a:endParaRPr lang="en-US" altLang="ko-KR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7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851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23368 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30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9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9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  <p:bldGraphic spid="3" grpId="1">
        <p:bldAsOne/>
      </p:bldGraphic>
      <p:bldGraphic spid="3" grpId="2">
        <p:bldAsOne/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9" y="4620716"/>
            <a:ext cx="1233167" cy="118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 descr="C:\Users\ksm506\Desktop\카드 이미지\ppt\oracl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9317"/>
            <a:ext cx="1275667" cy="127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2" y="3483756"/>
            <a:ext cx="1507604" cy="700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C:\Users\ksm506\Desktop\카드 이미지\1200px-Java_programming_language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33" y="3429000"/>
            <a:ext cx="790491" cy="14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ksm506\Desktop\카드 이미지\ppt\99A56B3A5A8BA16C0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205" y="1988840"/>
            <a:ext cx="1626843" cy="141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96111"/>
            <a:ext cx="1119899" cy="111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8" descr="C:\Users\ksm506\Desktop\카드 이미지\ppt\eclipse-800x18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70" y="4059004"/>
            <a:ext cx="1824170" cy="42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318" y="1916832"/>
            <a:ext cx="591818" cy="108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14410"/>
            <a:ext cx="643211" cy="109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42" y="1914410"/>
            <a:ext cx="671245" cy="1099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5" descr="C:\Users\ksm506\Desktop\카드 이미지\ppt\2954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464" y="3127134"/>
            <a:ext cx="831800" cy="8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C:\Users\ksm506\Desktop\카드 이미지\ppt\2961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68" y="3127512"/>
            <a:ext cx="831800" cy="8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9" descr="C:\Users\ksm506\Desktop\카드 이미지\ppt\1280px-AJAX_logo_by_gengns.svg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51" y="3102434"/>
            <a:ext cx="1361581" cy="65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ksm506\Desktop\카드 이미지\ppt\mybatis-superbird-small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21" y="5160754"/>
            <a:ext cx="2276995" cy="5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C:\Users\ksm506\Desktop\카드 이미지\ppt\1280px-JQuery-Logo.sv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62167"/>
            <a:ext cx="1812264" cy="46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ksm506\Desktop\카드 이미지\1_OLsrVuctE2DO924KoSkNLA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861077"/>
            <a:ext cx="979183" cy="108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1" descr="C:\Users\ksm506\Desktop\카드 이미지\ppt\a9326d72465217.5be8ae1c0a8a7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88" y="4797152"/>
            <a:ext cx="1795168" cy="113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sm506\Desktop\카드 이미지\ppt\Bootstrap-Logo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678" y="2082215"/>
            <a:ext cx="1315351" cy="9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ksm506\Desktop\카드 이미지\canvasjs-charts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16" y="4941168"/>
            <a:ext cx="1655432" cy="86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405385" y="422420"/>
            <a:ext cx="8334201" cy="762941"/>
            <a:chOff x="405385" y="422420"/>
            <a:chExt cx="8334201" cy="762941"/>
          </a:xfrm>
        </p:grpSpPr>
        <p:grpSp>
          <p:nvGrpSpPr>
            <p:cNvPr id="27" name="그룹 26"/>
            <p:cNvGrpSpPr/>
            <p:nvPr/>
          </p:nvGrpSpPr>
          <p:grpSpPr>
            <a:xfrm>
              <a:off x="405385" y="422420"/>
              <a:ext cx="8334201" cy="762941"/>
              <a:chOff x="405385" y="432282"/>
              <a:chExt cx="8334201" cy="762941"/>
            </a:xfrm>
          </p:grpSpPr>
          <p:pic>
            <p:nvPicPr>
              <p:cNvPr id="29" name="Picture 36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385" y="432282"/>
                <a:ext cx="8334201" cy="7629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37" descr="C:\Users\ksm506\Desktop\카드 이미지\VISION5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680949"/>
                <a:ext cx="1359998" cy="299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2123728" y="62956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32737" y="1202181"/>
            <a:ext cx="1699617" cy="4706398"/>
            <a:chOff x="-1764705" y="2060848"/>
            <a:chExt cx="4356257" cy="3888432"/>
          </a:xfrm>
        </p:grpSpPr>
        <p:sp>
          <p:nvSpPr>
            <p:cNvPr id="33" name="직사각형 32"/>
            <p:cNvSpPr/>
            <p:nvPr/>
          </p:nvSpPr>
          <p:spPr>
            <a:xfrm>
              <a:off x="-1764705" y="2069634"/>
              <a:ext cx="4356257" cy="536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FRONT END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764704" y="2060848"/>
              <a:ext cx="4356256" cy="38884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173160" y="1197230"/>
            <a:ext cx="2830888" cy="4708617"/>
            <a:chOff x="-1812667" y="2060848"/>
            <a:chExt cx="4404219" cy="3888432"/>
          </a:xfrm>
        </p:grpSpPr>
        <p:sp>
          <p:nvSpPr>
            <p:cNvPr id="35" name="직사각형 34"/>
            <p:cNvSpPr/>
            <p:nvPr/>
          </p:nvSpPr>
          <p:spPr>
            <a:xfrm>
              <a:off x="-1764705" y="2069634"/>
              <a:ext cx="4356257" cy="5377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/>
                <a:t>BACK </a:t>
              </a:r>
              <a:r>
                <a:rPr lang="en-US" altLang="ko-KR" dirty="0" smtClean="0"/>
                <a:t>END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1812667" y="2060848"/>
              <a:ext cx="4404219" cy="38884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048136" y="1199451"/>
            <a:ext cx="3665571" cy="4706401"/>
            <a:chOff x="-1764705" y="2060848"/>
            <a:chExt cx="4356257" cy="3888432"/>
          </a:xfrm>
        </p:grpSpPr>
        <p:sp>
          <p:nvSpPr>
            <p:cNvPr id="38" name="직사각형 37"/>
            <p:cNvSpPr/>
            <p:nvPr/>
          </p:nvSpPr>
          <p:spPr>
            <a:xfrm>
              <a:off x="-1764705" y="2069634"/>
              <a:ext cx="4356257" cy="53619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r>
                <a:rPr lang="en-US" altLang="ko-KR" dirty="0" smtClean="0"/>
                <a:t>ETC</a:t>
              </a:r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1764704" y="2060848"/>
              <a:ext cx="4356256" cy="38884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2090916" y="473090"/>
            <a:ext cx="1574470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적용 기술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41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97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5851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3" grpId="1" animBg="1"/>
      <p:bldP spid="43" grpId="2" animBg="1"/>
      <p:bldP spid="43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480628" y="2809900"/>
            <a:ext cx="45719" cy="818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80628" y="2746772"/>
            <a:ext cx="43236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smtClean="0">
                <a:solidFill>
                  <a:schemeClr val="accent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Plan </a:t>
            </a:r>
            <a:r>
              <a:rPr lang="en-US" altLang="ko-KR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</a:t>
            </a:r>
            <a:r>
              <a:rPr lang="ko-KR" altLang="en-US" sz="5000" dirty="0" smtClean="0">
                <a:solidFill>
                  <a:schemeClr val="bg1">
                    <a:lumMod val="50000"/>
                  </a:schemeClr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설계</a:t>
            </a:r>
            <a:endParaRPr lang="ko-KR" altLang="en-US" sz="5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16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0.45764 -0.00069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8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895071" cy="579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개발 일정표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447426"/>
              </p:ext>
            </p:extLst>
          </p:nvPr>
        </p:nvGraphicFramePr>
        <p:xfrm>
          <a:off x="1043608" y="1188897"/>
          <a:ext cx="6912767" cy="4734983"/>
        </p:xfrm>
        <a:graphic>
          <a:graphicData uri="http://schemas.openxmlformats.org/drawingml/2006/table">
            <a:tbl>
              <a:tblPr/>
              <a:tblGrid>
                <a:gridCol w="920435"/>
                <a:gridCol w="951773"/>
                <a:gridCol w="889097"/>
                <a:gridCol w="920435"/>
                <a:gridCol w="1077009"/>
                <a:gridCol w="1077009"/>
                <a:gridCol w="1077009"/>
              </a:tblGrid>
              <a:tr h="224901">
                <a:tc>
                  <a:txBody>
                    <a:bodyPr/>
                    <a:lstStyle/>
                    <a:p>
                      <a:pPr marL="0" marR="54610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40404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marL="68889" marR="68889" marT="34445" marB="34445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화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목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주차 목표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458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18</a:t>
                      </a:r>
                    </a:p>
                  </a:txBody>
                  <a:tcPr marL="53613" marR="53613" marT="26806" marB="26806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19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20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21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22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85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주제선정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: </a:t>
                      </a:r>
                      <a:r>
                        <a:rPr lang="ko-KR" altLang="en-US" sz="8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카드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 정의 시작 </a:t>
                      </a: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방향성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설정</a:t>
                      </a:r>
                      <a:r>
                        <a:rPr lang="ko-KR" altLang="en-US" sz="8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회의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 정의 완료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테이블 설계 시작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테이블 설계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미완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전체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업무 </a:t>
                      </a:r>
                      <a:r>
                        <a:rPr lang="ko-KR" altLang="en-US" sz="8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분담 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 </a:t>
                      </a:r>
                      <a:r>
                        <a:rPr lang="ko-KR" altLang="en-US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 </a:t>
                      </a:r>
                      <a:r>
                        <a:rPr lang="en-US" altLang="ko-KR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- DB ]</a:t>
                      </a:r>
                      <a:endParaRPr lang="ko-KR" altLang="en-US" sz="500" b="1" kern="0" spc="0" dirty="0" smtClean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 </a:t>
                      </a:r>
                      <a:r>
                        <a:rPr lang="ko-KR" altLang="en-US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 </a:t>
                      </a: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- Class ]</a:t>
                      </a:r>
                      <a:endParaRPr lang="ko-KR" altLang="en-US" sz="5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 </a:t>
                      </a:r>
                      <a:r>
                        <a:rPr lang="ko-KR" altLang="en-US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 </a:t>
                      </a: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- UI ]</a:t>
                      </a:r>
                      <a:endParaRPr lang="ko-KR" altLang="en-US" sz="5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프로젝트의 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시작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4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25</a:t>
                      </a:r>
                    </a:p>
                  </a:txBody>
                  <a:tcPr marL="53613" marR="53613" marT="26806" marB="26806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26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27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28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3/1 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휴일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85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 err="1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ERwin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POJO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strike="noStrike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화면설계 </a:t>
                      </a:r>
                      <a:r>
                        <a:rPr lang="ko-KR" altLang="en-US" sz="800" b="1" strike="noStrike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완료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중 </a:t>
                      </a: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600" b="1" kern="0" spc="0" dirty="0" smtClean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POJO</a:t>
                      </a:r>
                      <a:r>
                        <a:rPr lang="ko-KR" altLang="en-US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중</a:t>
                      </a: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6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시작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업무 분담화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4589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</a:t>
                      </a:r>
                    </a:p>
                  </a:txBody>
                  <a:tcPr marL="53613" marR="53613" marT="26806" marB="26806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6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7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8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84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GitHub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테스트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POJO</a:t>
                      </a:r>
                      <a:r>
                        <a:rPr lang="ko-KR" altLang="en-US" sz="7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진행 중 </a:t>
                      </a:r>
                      <a:r>
                        <a:rPr lang="en-US" altLang="ko-KR" sz="7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7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프로시저 테스트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GitHub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기초 포맷 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설정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연동 테스트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POJO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개인 역량 강화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공부</a:t>
                      </a: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자료수집</a:t>
                      </a: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 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및 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기능별 개발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4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11</a:t>
                      </a:r>
                    </a:p>
                  </a:txBody>
                  <a:tcPr marL="53613" marR="53613" marT="26806" marB="26806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12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13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14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15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848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 smtClean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 smtClean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연동 테스트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프로시저 테스트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UI, POJO 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합본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연동 테스트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프로시저 테스트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7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7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관계도 설정 강화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7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UI, POJO</a:t>
                      </a:r>
                      <a:r>
                        <a:rPr lang="ko-KR" altLang="en-US" sz="7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설계테스트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4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18</a:t>
                      </a:r>
                    </a:p>
                  </a:txBody>
                  <a:tcPr marL="53613" marR="53613" marT="26806" marB="26806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19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20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21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22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552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Spring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,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6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프로시저 테스트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9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7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완성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Spring</a:t>
                      </a: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 시작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45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25</a:t>
                      </a: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26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27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28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29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6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764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프로스저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완성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5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5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5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Spring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클래스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GitHub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기초 설정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기능별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Spring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분담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기초기능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8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완료</a:t>
                      </a:r>
                      <a:r>
                        <a:rPr lang="en-US" altLang="ko-KR" sz="8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연동 테스트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 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완성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Spring 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기초 베이스 </a:t>
                      </a:r>
                      <a:r>
                        <a:rPr lang="ko-KR" altLang="en-US" sz="800" b="1" kern="0" spc="0" dirty="0" smtClean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완료</a:t>
                      </a:r>
                      <a:endParaRPr lang="ko-KR" altLang="en-US" sz="800" b="1" kern="0" spc="0" dirty="0">
                        <a:solidFill>
                          <a:schemeClr val="bg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53613" marR="53613" marT="26806" marB="26806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13670"/>
              </p:ext>
            </p:extLst>
          </p:nvPr>
        </p:nvGraphicFramePr>
        <p:xfrm>
          <a:off x="1043608" y="1190402"/>
          <a:ext cx="6912768" cy="2948226"/>
        </p:xfrm>
        <a:graphic>
          <a:graphicData uri="http://schemas.openxmlformats.org/drawingml/2006/table">
            <a:tbl>
              <a:tblPr/>
              <a:tblGrid>
                <a:gridCol w="920864"/>
                <a:gridCol w="951344"/>
                <a:gridCol w="864096"/>
                <a:gridCol w="936104"/>
                <a:gridCol w="1080120"/>
                <a:gridCol w="1080120"/>
                <a:gridCol w="1080120"/>
              </a:tblGrid>
              <a:tr h="242620">
                <a:tc>
                  <a:txBody>
                    <a:bodyPr/>
                    <a:lstStyle/>
                    <a:p>
                      <a:pPr marL="0" marR="54610" indent="0" algn="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40404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marL="68889" marR="68889" marT="34445" marB="34445" anchor="ctr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화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목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461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주차 목표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64028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</a:t>
                      </a: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3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5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7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87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블록체인 시작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형원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UI, </a:t>
                      </a:r>
                      <a:r>
                        <a:rPr lang="ko-KR" altLang="en-US" sz="800" b="1" kern="0" spc="0" dirty="0" err="1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차 완료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블록체인 시작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안드로이드</a:t>
                      </a: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완성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60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8</a:t>
                      </a: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9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10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11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12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8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6386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계좌 기능 완성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PPT 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작성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성빈</a:t>
                      </a:r>
                      <a:r>
                        <a:rPr lang="en-US" altLang="ko-KR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 회의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할인 기능 시작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현석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 err="1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플래너</a:t>
                      </a:r>
                      <a:r>
                        <a:rPr lang="ko-KR" altLang="en-US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600" b="1" kern="0" spc="0" dirty="0" smtClean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 완료</a:t>
                      </a:r>
                      <a:r>
                        <a:rPr lang="en-US" altLang="ko-KR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6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카드 기능 완료</a:t>
                      </a:r>
                      <a:r>
                        <a:rPr lang="en-US" altLang="ko-KR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희상</a:t>
                      </a:r>
                      <a:r>
                        <a:rPr lang="en-US" altLang="ko-KR" sz="6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6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기능별 </a:t>
                      </a:r>
                      <a:r>
                        <a:rPr lang="en-US" altLang="ko-KR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Marge</a:t>
                      </a: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프로젝트 안정화</a:t>
                      </a:r>
                    </a:p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[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승만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]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FF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 리허설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l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8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 리허설 준비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53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15</a:t>
                      </a: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16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17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18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19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9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66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FF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발표준비 강화 및</a:t>
                      </a:r>
                    </a:p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부족한 부분 강화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95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sz="6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22</a:t>
                      </a: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4/23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4/24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54610" marR="54610" indent="0" algn="ct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수료</a:t>
                      </a:r>
                    </a:p>
                  </a:txBody>
                  <a:tcPr marL="68889" marR="68889" marT="34445" marB="34445" anchor="ctr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10</a:t>
                      </a: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주차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318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endParaRPr lang="ko-KR" altLang="en-US" sz="600" b="1" kern="0" spc="0" dirty="0">
                        <a:solidFill>
                          <a:srgbClr val="000000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68889" marR="68889" marT="34445" marB="34445">
                    <a:lnL>
                      <a:noFill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4610" marR="54610" indent="0" algn="r" fontAlgn="base" latinLnBrk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200"/>
                        </a:spcAft>
                      </a:pPr>
                      <a:r>
                        <a:rPr lang="ko-KR" altLang="en-US" sz="600" b="1" kern="0" spc="0" dirty="0">
                          <a:solidFill>
                            <a:schemeClr val="bg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최종</a:t>
                      </a:r>
                    </a:p>
                  </a:txBody>
                  <a:tcPr marL="68889" marR="68889" marT="34445" marB="34445">
                    <a:lnL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112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13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9792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05385" y="422420"/>
            <a:ext cx="8334201" cy="762941"/>
            <a:chOff x="405385" y="432282"/>
            <a:chExt cx="8334201" cy="762941"/>
          </a:xfrm>
        </p:grpSpPr>
        <p:pic>
          <p:nvPicPr>
            <p:cNvPr id="2084" name="Picture 3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5" y="432282"/>
              <a:ext cx="8334201" cy="762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5" name="Picture 37" descr="C:\Users\ksm506\Desktop\카드 이미지\VISION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680949"/>
              <a:ext cx="1359998" cy="299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2090916" y="473090"/>
            <a:ext cx="1808508" cy="669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itchFamily="18" charset="-127"/>
                <a:ea typeface="HY헤드라인M" pitchFamily="18" charset="-127"/>
              </a:rPr>
              <a:t>ERD</a:t>
            </a:r>
            <a:r>
              <a:rPr lang="ko-KR" altLang="en-US" sz="2500" dirty="0" smtClean="0">
                <a:latin typeface="HY헤드라인M" pitchFamily="18" charset="-127"/>
                <a:ea typeface="HY헤드라인M" pitchFamily="18" charset="-127"/>
              </a:rPr>
              <a:t> 관계도</a:t>
            </a:r>
            <a:endParaRPr lang="en-US" altLang="ko-KR" sz="25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05289" y="633269"/>
            <a:ext cx="18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8" y="1499432"/>
            <a:ext cx="8084480" cy="40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5" y="1504322"/>
            <a:ext cx="8084473" cy="401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6228183" y="5967561"/>
            <a:ext cx="2520281" cy="505391"/>
            <a:chOff x="5868144" y="5967561"/>
            <a:chExt cx="2520281" cy="505391"/>
          </a:xfrm>
        </p:grpSpPr>
        <p:pic>
          <p:nvPicPr>
            <p:cNvPr id="17" name="Picture 2" descr="C:\Users\ksm506\Desktop\카드 이미지\ppt\top_logo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5967561"/>
              <a:ext cx="1304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7092281" y="6172870"/>
              <a:ext cx="1296144" cy="30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강의실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VISION </a:t>
              </a:r>
              <a:r>
                <a:rPr lang="en-US" altLang="ko-KR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r>
                <a:rPr lang="ko-KR" alt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3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18993 0.00093 " pathEditMode="relative" rAng="0" ptsTypes="AA">
                                      <p:cBhvr>
                                        <p:cTn id="6" dur="4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7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9" grpId="2" animBg="1"/>
      <p:bldP spid="9" grpId="3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양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모양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모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1368</TotalTime>
  <Words>1092</Words>
  <Application>Microsoft Office PowerPoint</Application>
  <PresentationFormat>화면 슬라이드 쇼(4:3)</PresentationFormat>
  <Paragraphs>331</Paragraphs>
  <Slides>30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모양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123</cp:revision>
  <dcterms:created xsi:type="dcterms:W3CDTF">2019-04-09T05:30:22Z</dcterms:created>
  <dcterms:modified xsi:type="dcterms:W3CDTF">2019-04-11T03:35:49Z</dcterms:modified>
</cp:coreProperties>
</file>